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1" r:id="rId2"/>
    <p:sldId id="280" r:id="rId3"/>
    <p:sldId id="257" r:id="rId4"/>
    <p:sldId id="258" r:id="rId5"/>
    <p:sldId id="259" r:id="rId6"/>
    <p:sldId id="260" r:id="rId7"/>
    <p:sldId id="261" r:id="rId8"/>
    <p:sldId id="262" r:id="rId9"/>
    <p:sldId id="263" r:id="rId10"/>
    <p:sldId id="264" r:id="rId11"/>
    <p:sldId id="281" r:id="rId12"/>
    <p:sldId id="282" r:id="rId13"/>
    <p:sldId id="265" r:id="rId14"/>
    <p:sldId id="266" r:id="rId15"/>
    <p:sldId id="267" r:id="rId16"/>
    <p:sldId id="268" r:id="rId17"/>
    <p:sldId id="269" r:id="rId18"/>
    <p:sldId id="270" r:id="rId19"/>
    <p:sldId id="283" r:id="rId20"/>
    <p:sldId id="285" r:id="rId21"/>
    <p:sldId id="286" r:id="rId22"/>
    <p:sldId id="271" r:id="rId23"/>
    <p:sldId id="287" r:id="rId24"/>
    <p:sldId id="289" r:id="rId25"/>
    <p:sldId id="288" r:id="rId26"/>
    <p:sldId id="290" r:id="rId27"/>
    <p:sldId id="272" r:id="rId28"/>
    <p:sldId id="273" r:id="rId29"/>
    <p:sldId id="274" r:id="rId30"/>
    <p:sldId id="275" r:id="rId31"/>
    <p:sldId id="276" r:id="rId32"/>
    <p:sldId id="277" r:id="rId33"/>
  </p:sldIdLst>
  <p:sldSz cx="9144000" cy="6858000" type="screen4x3"/>
  <p:notesSz cx="6950075"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1" d="100"/>
          <a:sy n="81" d="100"/>
        </p:scale>
        <p:origin x="15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1700" cy="461804"/>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936767" y="0"/>
            <a:ext cx="3011700" cy="461804"/>
          </a:xfrm>
          <a:prstGeom prst="rect">
            <a:avLst/>
          </a:prstGeom>
        </p:spPr>
        <p:txBody>
          <a:bodyPr vert="horz" lIns="91440" tIns="45720" rIns="91440" bIns="45720" rtlCol="0"/>
          <a:lstStyle>
            <a:lvl1pPr algn="r">
              <a:defRPr sz="1200"/>
            </a:lvl1pPr>
          </a:lstStyle>
          <a:p>
            <a:fld id="{E189D007-2FE5-44A6-B49F-CA7683F49264}" type="datetimeFigureOut">
              <a:rPr lang="es-CL" smtClean="0"/>
              <a:t>10-01-2023</a:t>
            </a:fld>
            <a:endParaRPr lang="es-CL"/>
          </a:p>
        </p:txBody>
      </p:sp>
      <p:sp>
        <p:nvSpPr>
          <p:cNvPr id="4" name="3 Marcador de imagen de diapositiva"/>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95008" y="4387136"/>
            <a:ext cx="5560060" cy="4156234"/>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772668"/>
            <a:ext cx="3011700" cy="461804"/>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36767" y="8772668"/>
            <a:ext cx="3011700" cy="461804"/>
          </a:xfrm>
          <a:prstGeom prst="rect">
            <a:avLst/>
          </a:prstGeom>
        </p:spPr>
        <p:txBody>
          <a:bodyPr vert="horz" lIns="91440" tIns="45720" rIns="91440" bIns="45720" rtlCol="0" anchor="b"/>
          <a:lstStyle>
            <a:lvl1pPr algn="r">
              <a:defRPr sz="1200"/>
            </a:lvl1pPr>
          </a:lstStyle>
          <a:p>
            <a:fld id="{7EC8FDCB-D8E5-4280-A768-19E13960EAB6}" type="slidenum">
              <a:rPr lang="es-CL" smtClean="0"/>
              <a:t>‹Nº›</a:t>
            </a:fld>
            <a:endParaRPr lang="es-CL"/>
          </a:p>
        </p:txBody>
      </p:sp>
    </p:spTree>
    <p:extLst>
      <p:ext uri="{BB962C8B-B14F-4D97-AF65-F5344CB8AC3E}">
        <p14:creationId xmlns:p14="http://schemas.microsoft.com/office/powerpoint/2010/main" val="1191403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a:p>
        </p:txBody>
      </p:sp>
      <p:sp>
        <p:nvSpPr>
          <p:cNvPr id="3482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79AFC75B-76B7-4EF1-A3BF-4D4FAB8AA8D8}" type="slidenum">
              <a:rPr lang="es-CL" altLang="es-CL" smtClean="0"/>
              <a:pPr>
                <a:spcBef>
                  <a:spcPct val="0"/>
                </a:spcBef>
              </a:pPr>
              <a:t>2</a:t>
            </a:fld>
            <a:endParaRPr lang="es-CL" altLang="es-C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48820F6B-1482-4B4F-9E27-0C0D4C2DFEB6}" type="slidenum">
              <a:rPr lang="es-CL" altLang="es-CL" smtClean="0"/>
              <a:pPr>
                <a:spcBef>
                  <a:spcPct val="0"/>
                </a:spcBef>
              </a:pPr>
              <a:t>26</a:t>
            </a:fld>
            <a:endParaRPr lang="es-CL" altLang="es-C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dirty="0"/>
          </a:p>
        </p:txBody>
      </p:sp>
      <p:sp>
        <p:nvSpPr>
          <p:cNvPr id="358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3008B5F7-D1A2-49D8-AD0E-3C1DB3920A95}" type="slidenum">
              <a:rPr lang="es-CL" altLang="es-CL" smtClean="0"/>
              <a:pPr>
                <a:spcBef>
                  <a:spcPct val="0"/>
                </a:spcBef>
              </a:pPr>
              <a:t>11</a:t>
            </a:fld>
            <a:endParaRPr lang="es-CL" altLang="es-C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a:p>
        </p:txBody>
      </p:sp>
      <p:sp>
        <p:nvSpPr>
          <p:cNvPr id="358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3008B5F7-D1A2-49D8-AD0E-3C1DB3920A95}" type="slidenum">
              <a:rPr lang="es-CL" altLang="es-CL" smtClean="0"/>
              <a:pPr>
                <a:spcBef>
                  <a:spcPct val="0"/>
                </a:spcBef>
              </a:pPr>
              <a:t>12</a:t>
            </a:fld>
            <a:endParaRPr lang="es-CL" altLang="es-C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dirty="0"/>
          </a:p>
        </p:txBody>
      </p:sp>
      <p:sp>
        <p:nvSpPr>
          <p:cNvPr id="368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446D7766-B556-444D-AD38-B76E18E76A76}" type="slidenum">
              <a:rPr lang="es-CL" altLang="es-CL" smtClean="0"/>
              <a:pPr>
                <a:spcBef>
                  <a:spcPct val="0"/>
                </a:spcBef>
              </a:pPr>
              <a:t>19</a:t>
            </a:fld>
            <a:endParaRPr lang="es-CL" altLang="es-C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a:p>
        </p:txBody>
      </p:sp>
      <p:sp>
        <p:nvSpPr>
          <p:cNvPr id="368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446D7766-B556-444D-AD38-B76E18E76A76}" type="slidenum">
              <a:rPr lang="es-CL" altLang="es-CL" smtClean="0"/>
              <a:pPr>
                <a:spcBef>
                  <a:spcPct val="0"/>
                </a:spcBef>
              </a:pPr>
              <a:t>20</a:t>
            </a:fld>
            <a:endParaRPr lang="es-CL" altLang="es-C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a:p>
        </p:txBody>
      </p:sp>
      <p:sp>
        <p:nvSpPr>
          <p:cNvPr id="368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446D7766-B556-444D-AD38-B76E18E76A76}" type="slidenum">
              <a:rPr lang="es-CL" altLang="es-CL" smtClean="0"/>
              <a:pPr>
                <a:spcBef>
                  <a:spcPct val="0"/>
                </a:spcBef>
              </a:pPr>
              <a:t>21</a:t>
            </a:fld>
            <a:endParaRPr lang="es-CL" altLang="es-C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48820F6B-1482-4B4F-9E27-0C0D4C2DFEB6}" type="slidenum">
              <a:rPr lang="es-CL" altLang="es-CL" smtClean="0"/>
              <a:pPr>
                <a:spcBef>
                  <a:spcPct val="0"/>
                </a:spcBef>
              </a:pPr>
              <a:t>23</a:t>
            </a:fld>
            <a:endParaRPr lang="es-CL" altLang="es-C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48820F6B-1482-4B4F-9E27-0C0D4C2DFEB6}" type="slidenum">
              <a:rPr lang="es-CL" altLang="es-CL" smtClean="0"/>
              <a:pPr>
                <a:spcBef>
                  <a:spcPct val="0"/>
                </a:spcBef>
              </a:pPr>
              <a:t>24</a:t>
            </a:fld>
            <a:endParaRPr lang="es-CL" altLang="es-C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01878" indent="-270074">
              <a:spcBef>
                <a:spcPct val="30000"/>
              </a:spcBef>
              <a:defRPr sz="1200">
                <a:solidFill>
                  <a:schemeClr val="tx1"/>
                </a:solidFill>
                <a:latin typeface="Calibri" pitchFamily="34" charset="0"/>
              </a:defRPr>
            </a:lvl2pPr>
            <a:lvl3pPr marL="1080295" indent="-215117">
              <a:spcBef>
                <a:spcPct val="30000"/>
              </a:spcBef>
              <a:defRPr sz="1200">
                <a:solidFill>
                  <a:schemeClr val="tx1"/>
                </a:solidFill>
                <a:latin typeface="Calibri" pitchFamily="34" charset="0"/>
              </a:defRPr>
            </a:lvl3pPr>
            <a:lvl4pPr marL="1512099" indent="-215117">
              <a:spcBef>
                <a:spcPct val="30000"/>
              </a:spcBef>
              <a:defRPr sz="1200">
                <a:solidFill>
                  <a:schemeClr val="tx1"/>
                </a:solidFill>
                <a:latin typeface="Calibri" pitchFamily="34" charset="0"/>
              </a:defRPr>
            </a:lvl4pPr>
            <a:lvl5pPr marL="1945474" indent="-215117">
              <a:spcBef>
                <a:spcPct val="30000"/>
              </a:spcBef>
              <a:defRPr sz="1200">
                <a:solidFill>
                  <a:schemeClr val="tx1"/>
                </a:solidFill>
                <a:latin typeface="Calibri" pitchFamily="34" charset="0"/>
              </a:defRPr>
            </a:lvl5pPr>
            <a:lvl6pPr marL="2397690" indent="-215117" eaLnBrk="0" fontAlgn="base" hangingPunct="0">
              <a:spcBef>
                <a:spcPct val="30000"/>
              </a:spcBef>
              <a:spcAft>
                <a:spcPct val="0"/>
              </a:spcAft>
              <a:defRPr sz="1200">
                <a:solidFill>
                  <a:schemeClr val="tx1"/>
                </a:solidFill>
                <a:latin typeface="Calibri" pitchFamily="34" charset="0"/>
              </a:defRPr>
            </a:lvl6pPr>
            <a:lvl7pPr marL="2849907" indent="-215117" eaLnBrk="0" fontAlgn="base" hangingPunct="0">
              <a:spcBef>
                <a:spcPct val="30000"/>
              </a:spcBef>
              <a:spcAft>
                <a:spcPct val="0"/>
              </a:spcAft>
              <a:defRPr sz="1200">
                <a:solidFill>
                  <a:schemeClr val="tx1"/>
                </a:solidFill>
                <a:latin typeface="Calibri" pitchFamily="34" charset="0"/>
              </a:defRPr>
            </a:lvl7pPr>
            <a:lvl8pPr marL="3302123" indent="-215117" eaLnBrk="0" fontAlgn="base" hangingPunct="0">
              <a:spcBef>
                <a:spcPct val="30000"/>
              </a:spcBef>
              <a:spcAft>
                <a:spcPct val="0"/>
              </a:spcAft>
              <a:defRPr sz="1200">
                <a:solidFill>
                  <a:schemeClr val="tx1"/>
                </a:solidFill>
                <a:latin typeface="Calibri" pitchFamily="34" charset="0"/>
              </a:defRPr>
            </a:lvl8pPr>
            <a:lvl9pPr marL="3754340" indent="-215117" eaLnBrk="0" fontAlgn="base" hangingPunct="0">
              <a:spcBef>
                <a:spcPct val="30000"/>
              </a:spcBef>
              <a:spcAft>
                <a:spcPct val="0"/>
              </a:spcAft>
              <a:defRPr sz="1200">
                <a:solidFill>
                  <a:schemeClr val="tx1"/>
                </a:solidFill>
                <a:latin typeface="Calibri" pitchFamily="34" charset="0"/>
              </a:defRPr>
            </a:lvl9pPr>
          </a:lstStyle>
          <a:p>
            <a:pPr>
              <a:spcBef>
                <a:spcPct val="0"/>
              </a:spcBef>
            </a:pPr>
            <a:fld id="{48820F6B-1482-4B4F-9E27-0C0D4C2DFEB6}" type="slidenum">
              <a:rPr lang="es-CL" altLang="es-CL" smtClean="0"/>
              <a:pPr>
                <a:spcBef>
                  <a:spcPct val="0"/>
                </a:spcBef>
              </a:pPr>
              <a:t>25</a:t>
            </a:fld>
            <a:endParaRPr lang="es-CL" alt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406185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2473050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26303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145763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415940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212905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2700886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35515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266719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785000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C17A3BF-041A-4CEF-BDC3-A66269B61E80}" type="datetimeFigureOut">
              <a:rPr lang="es-CL" smtClean="0"/>
              <a:t>10-01-2023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64AF0AC-6816-4E9C-9170-12759EA05960}" type="slidenum">
              <a:rPr lang="es-CL" smtClean="0"/>
              <a:t>‹Nº›</a:t>
            </a:fld>
            <a:endParaRPr lang="es-CL"/>
          </a:p>
        </p:txBody>
      </p:sp>
    </p:spTree>
    <p:extLst>
      <p:ext uri="{BB962C8B-B14F-4D97-AF65-F5344CB8AC3E}">
        <p14:creationId xmlns:p14="http://schemas.microsoft.com/office/powerpoint/2010/main" val="910328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7A3BF-041A-4CEF-BDC3-A66269B61E80}" type="datetimeFigureOut">
              <a:rPr lang="es-CL" smtClean="0"/>
              <a:t>10-01-2023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AF0AC-6816-4E9C-9170-12759EA05960}" type="slidenum">
              <a:rPr lang="es-CL" smtClean="0"/>
              <a:t>‹Nº›</a:t>
            </a:fld>
            <a:endParaRPr lang="es-CL"/>
          </a:p>
        </p:txBody>
      </p:sp>
    </p:spTree>
    <p:extLst>
      <p:ext uri="{BB962C8B-B14F-4D97-AF65-F5344CB8AC3E}">
        <p14:creationId xmlns:p14="http://schemas.microsoft.com/office/powerpoint/2010/main" val="427902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251520" y="2060848"/>
            <a:ext cx="8640960" cy="3744416"/>
          </a:xfrm>
          <a:prstGeom prst="rect">
            <a:avLst/>
          </a:prstGeom>
          <a:noFill/>
          <a:ln w="9525">
            <a:noFill/>
            <a:miter lim="800000"/>
            <a:headEnd/>
            <a:tailEnd/>
          </a:ln>
        </p:spPr>
      </p:pic>
      <p:sp>
        <p:nvSpPr>
          <p:cNvPr id="9" name="1 Título"/>
          <p:cNvSpPr txBox="1">
            <a:spLocks/>
          </p:cNvSpPr>
          <p:nvPr/>
        </p:nvSpPr>
        <p:spPr>
          <a:xfrm>
            <a:off x="1259632" y="0"/>
            <a:ext cx="7272808" cy="1008112"/>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0"/>
              </a:spcBef>
              <a:spcAft>
                <a:spcPts val="0"/>
              </a:spcAft>
              <a:buClrTx/>
              <a:buSzTx/>
              <a:buFont typeface="Arial" pitchFamily="34" charset="0"/>
              <a:buNone/>
              <a:tabLst/>
              <a:defRPr/>
            </a:pPr>
            <a:r>
              <a:rPr kumimoji="0" lang="es-CL" sz="3600" b="1" i="0" u="none" strike="noStrike" kern="1200" cap="none" spc="0" normalizeH="0" baseline="0" noProof="0" dirty="0">
                <a:ln>
                  <a:noFill/>
                </a:ln>
                <a:solidFill>
                  <a:srgbClr val="0070C0"/>
                </a:solidFill>
                <a:effectLst/>
                <a:uLnTx/>
                <a:uFillTx/>
                <a:latin typeface="Arabic Typesetting" pitchFamily="66" charset="-78"/>
                <a:ea typeface="+mj-ea"/>
                <a:cs typeface="Arabic Typesetting" pitchFamily="66" charset="-78"/>
              </a:rPr>
              <a:t>Objetivos de Desarrollo Sostenible (ODS)  </a:t>
            </a:r>
          </a:p>
          <a:p>
            <a:pPr marL="342900" marR="0" lvl="0" indent="-342900" algn="ctr" defTabSz="914400" rtl="0" eaLnBrk="1" fontAlgn="auto" latinLnBrk="0" hangingPunct="1">
              <a:lnSpc>
                <a:spcPct val="100000"/>
              </a:lnSpc>
              <a:spcBef>
                <a:spcPct val="0"/>
              </a:spcBef>
              <a:spcAft>
                <a:spcPts val="0"/>
              </a:spcAft>
              <a:buClrTx/>
              <a:buSzTx/>
              <a:buFont typeface="Arial" pitchFamily="34" charset="0"/>
              <a:buNone/>
              <a:tabLst/>
              <a:defRPr/>
            </a:pPr>
            <a:r>
              <a:rPr kumimoji="0" lang="es-CL" sz="3600" b="1" i="0" u="none" strike="noStrike" kern="1200" cap="none" spc="0" normalizeH="0" baseline="0" noProof="0" dirty="0">
                <a:ln>
                  <a:noFill/>
                </a:ln>
                <a:solidFill>
                  <a:srgbClr val="0070C0"/>
                </a:solidFill>
                <a:effectLst/>
                <a:uLnTx/>
                <a:uFillTx/>
                <a:latin typeface="Arabic Typesetting" pitchFamily="66" charset="-78"/>
                <a:ea typeface="+mj-ea"/>
                <a:cs typeface="Arabic Typesetting" pitchFamily="66" charset="-78"/>
              </a:rPr>
              <a:t>2015 – 2030</a:t>
            </a:r>
            <a:r>
              <a:rPr kumimoji="0" lang="es-CL" sz="3600" b="0" i="0" u="none" strike="noStrike" kern="1200" cap="none" spc="0" normalizeH="0" baseline="0" noProof="0" dirty="0">
                <a:ln>
                  <a:noFill/>
                </a:ln>
                <a:solidFill>
                  <a:schemeClr val="tx1"/>
                </a:solidFill>
                <a:effectLst/>
                <a:uLnTx/>
                <a:uFillTx/>
                <a:latin typeface="Arabic Typesetting" pitchFamily="66" charset="-78"/>
                <a:ea typeface="+mj-ea"/>
                <a:cs typeface="Arabic Typesetting" pitchFamily="66" charset="-78"/>
              </a:rPr>
              <a:t> </a:t>
            </a:r>
          </a:p>
        </p:txBody>
      </p:sp>
    </p:spTree>
    <p:extLst>
      <p:ext uri="{BB962C8B-B14F-4D97-AF65-F5344CB8AC3E}">
        <p14:creationId xmlns:p14="http://schemas.microsoft.com/office/powerpoint/2010/main" val="4044001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lnSpc>
                <a:spcPct val="90000"/>
              </a:lnSpc>
              <a:defRPr/>
            </a:pPr>
            <a:r>
              <a:rPr lang="es-CL" sz="2000" b="1" dirty="0">
                <a:solidFill>
                  <a:srgbClr val="FF0000"/>
                </a:solidFill>
                <a:latin typeface="Verdana" pitchFamily="34" charset="0"/>
                <a:ea typeface="Verdana" pitchFamily="34" charset="0"/>
                <a:cs typeface="Verdana" pitchFamily="34" charset="0"/>
              </a:rPr>
              <a:t>Objetivo 5. Lograr la igualdad entre los géneros y empoderar a todas las mujeres y las niñas</a:t>
            </a:r>
          </a:p>
        </p:txBody>
      </p:sp>
      <p:pic>
        <p:nvPicPr>
          <p:cNvPr id="35842" name="Picture 2"/>
          <p:cNvPicPr>
            <a:picLocks noChangeAspect="1" noChangeArrowheads="1"/>
          </p:cNvPicPr>
          <p:nvPr/>
        </p:nvPicPr>
        <p:blipFill>
          <a:blip r:embed="rId2" cstate="print"/>
          <a:srcRect/>
          <a:stretch>
            <a:fillRect/>
          </a:stretch>
        </p:blipFill>
        <p:spPr bwMode="auto">
          <a:xfrm>
            <a:off x="467544" y="260649"/>
            <a:ext cx="1143000" cy="1152128"/>
          </a:xfrm>
          <a:prstGeom prst="rect">
            <a:avLst/>
          </a:prstGeom>
          <a:noFill/>
          <a:ln w="9525">
            <a:noFill/>
            <a:miter lim="800000"/>
            <a:headEnd/>
            <a:tailEnd/>
          </a:ln>
        </p:spPr>
      </p:pic>
      <p:graphicFrame>
        <p:nvGraphicFramePr>
          <p:cNvPr id="5" name="4 Tabla"/>
          <p:cNvGraphicFramePr>
            <a:graphicFrameLocks noGrp="1"/>
          </p:cNvGraphicFramePr>
          <p:nvPr>
            <p:extLst>
              <p:ext uri="{D42A27DB-BD31-4B8C-83A1-F6EECF244321}">
                <p14:modId xmlns:p14="http://schemas.microsoft.com/office/powerpoint/2010/main" val="3927233774"/>
              </p:ext>
            </p:extLst>
          </p:nvPr>
        </p:nvGraphicFramePr>
        <p:xfrm>
          <a:off x="395536" y="1772815"/>
          <a:ext cx="8352928" cy="3765914"/>
        </p:xfrm>
        <a:graphic>
          <a:graphicData uri="http://schemas.openxmlformats.org/drawingml/2006/table">
            <a:tbl>
              <a:tblPr/>
              <a:tblGrid>
                <a:gridCol w="8352928">
                  <a:extLst>
                    <a:ext uri="{9D8B030D-6E8A-4147-A177-3AD203B41FA5}">
                      <a16:colId xmlns:a16="http://schemas.microsoft.com/office/drawing/2014/main" val="20000"/>
                    </a:ext>
                  </a:extLst>
                </a:gridCol>
              </a:tblGrid>
              <a:tr h="777803">
                <a:tc>
                  <a:txBody>
                    <a:bodyPr/>
                    <a:lstStyle/>
                    <a:p>
                      <a:pPr>
                        <a:lnSpc>
                          <a:spcPct val="115000"/>
                        </a:lnSpc>
                        <a:spcAft>
                          <a:spcPts val="0"/>
                        </a:spcAft>
                      </a:pPr>
                      <a:r>
                        <a:rPr lang="es-CL" sz="1600" dirty="0">
                          <a:latin typeface="Calibri"/>
                          <a:ea typeface="Times New Roman"/>
                          <a:cs typeface="Times New Roman"/>
                        </a:rPr>
                        <a:t>5.5 Velar por la participación plena y efectiva de las mujeres y la igualdad de oportunidades de liderazgo a todos los niveles de la </a:t>
                      </a:r>
                      <a:r>
                        <a:rPr lang="es-CL" sz="1600" b="1" dirty="0">
                          <a:latin typeface="Calibri"/>
                          <a:ea typeface="Times New Roman"/>
                          <a:cs typeface="Times New Roman"/>
                        </a:rPr>
                        <a:t>adopción de decisiones en la vida política, económica y púb</a:t>
                      </a:r>
                      <a:r>
                        <a:rPr lang="es-CL" sz="1600" dirty="0">
                          <a:latin typeface="Calibri"/>
                          <a:ea typeface="Times New Roman"/>
                          <a:cs typeface="Times New Roman"/>
                        </a:rPr>
                        <a:t>lica</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77803">
                <a:tc>
                  <a:txBody>
                    <a:bodyPr/>
                    <a:lstStyle/>
                    <a:p>
                      <a:pPr>
                        <a:lnSpc>
                          <a:spcPct val="115000"/>
                        </a:lnSpc>
                        <a:spcAft>
                          <a:spcPts val="0"/>
                        </a:spcAft>
                      </a:pPr>
                      <a:r>
                        <a:rPr lang="es-CL" sz="1600" dirty="0">
                          <a:latin typeface="Calibri"/>
                          <a:ea typeface="Times New Roman"/>
                          <a:cs typeface="Times New Roman"/>
                        </a:rPr>
                        <a:t>5.6 Garantizar el </a:t>
                      </a:r>
                      <a:r>
                        <a:rPr lang="es-CL" sz="1600" b="1" dirty="0">
                          <a:latin typeface="Calibri"/>
                          <a:ea typeface="Times New Roman"/>
                          <a:cs typeface="Times New Roman"/>
                        </a:rPr>
                        <a:t>acceso universal a la salud sexual y reproductiva y los derechos reproductivos</a:t>
                      </a:r>
                      <a:r>
                        <a:rPr lang="es-CL" sz="1600" dirty="0">
                          <a:latin typeface="Calibri"/>
                          <a:ea typeface="Times New Roman"/>
                          <a:cs typeface="Times New Roman"/>
                        </a:rPr>
                        <a:t>, de conformidad con el Programa de Acción de la Conferencia Internacional sobre la Población y el Desarrollo, la Plataforma de Acción de Beijing y los documentos finales de sus conferencias de examen</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77803">
                <a:tc>
                  <a:txBody>
                    <a:bodyPr/>
                    <a:lstStyle/>
                    <a:p>
                      <a:pPr>
                        <a:lnSpc>
                          <a:spcPct val="115000"/>
                        </a:lnSpc>
                        <a:spcAft>
                          <a:spcPts val="0"/>
                        </a:spcAft>
                      </a:pPr>
                      <a:r>
                        <a:rPr lang="es-CL" sz="1600" dirty="0">
                          <a:latin typeface="Calibri"/>
                          <a:ea typeface="Times New Roman"/>
                          <a:cs typeface="Times New Roman"/>
                        </a:rPr>
                        <a:t>5.a Emprender reformas que otorguen a las mujeres el </a:t>
                      </a:r>
                      <a:r>
                        <a:rPr lang="es-CL" sz="1600" b="1" dirty="0">
                          <a:latin typeface="Calibri"/>
                          <a:ea typeface="Times New Roman"/>
                          <a:cs typeface="Times New Roman"/>
                        </a:rPr>
                        <a:t>derecho a los recursos económicos </a:t>
                      </a:r>
                      <a:r>
                        <a:rPr lang="es-CL" sz="1600" dirty="0">
                          <a:latin typeface="Calibri"/>
                          <a:ea typeface="Times New Roman"/>
                          <a:cs typeface="Times New Roman"/>
                        </a:rPr>
                        <a:t>en condiciones de igualdad , así como el acceso a </a:t>
                      </a:r>
                      <a:r>
                        <a:rPr lang="es-CL" sz="1600" b="1" dirty="0">
                          <a:latin typeface="Calibri"/>
                          <a:ea typeface="Times New Roman"/>
                          <a:cs typeface="Times New Roman"/>
                        </a:rPr>
                        <a:t>la propiedad y al control de las ti</a:t>
                      </a:r>
                      <a:r>
                        <a:rPr lang="es-CL" sz="1600" dirty="0">
                          <a:latin typeface="Calibri"/>
                          <a:ea typeface="Times New Roman"/>
                          <a:cs typeface="Times New Roman"/>
                        </a:rPr>
                        <a:t>erras y otros bienes, los </a:t>
                      </a:r>
                      <a:r>
                        <a:rPr lang="es-CL" sz="1600" b="1" dirty="0">
                          <a:latin typeface="Calibri"/>
                          <a:ea typeface="Times New Roman"/>
                          <a:cs typeface="Times New Roman"/>
                        </a:rPr>
                        <a:t>servicios financieros</a:t>
                      </a:r>
                      <a:r>
                        <a:rPr lang="es-CL" sz="1600" dirty="0">
                          <a:latin typeface="Calibri"/>
                          <a:ea typeface="Times New Roman"/>
                          <a:cs typeface="Times New Roman"/>
                        </a:rPr>
                        <a:t>, </a:t>
                      </a:r>
                      <a:r>
                        <a:rPr lang="es-CL" sz="1600" b="1" dirty="0">
                          <a:latin typeface="Calibri"/>
                          <a:ea typeface="Times New Roman"/>
                          <a:cs typeface="Times New Roman"/>
                        </a:rPr>
                        <a:t>la herencia y los recursos nat</a:t>
                      </a:r>
                      <a:r>
                        <a:rPr lang="es-CL" sz="1600" dirty="0">
                          <a:latin typeface="Calibri"/>
                          <a:ea typeface="Times New Roman"/>
                          <a:cs typeface="Times New Roman"/>
                        </a:rPr>
                        <a:t>urales, de conformidad con las leyes nacionales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7803">
                <a:tc>
                  <a:txBody>
                    <a:bodyPr/>
                    <a:lstStyle/>
                    <a:p>
                      <a:pPr>
                        <a:lnSpc>
                          <a:spcPct val="115000"/>
                        </a:lnSpc>
                        <a:spcAft>
                          <a:spcPts val="0"/>
                        </a:spcAft>
                      </a:pPr>
                      <a:r>
                        <a:rPr lang="es-CL" sz="1600" kern="1200" dirty="0">
                          <a:solidFill>
                            <a:schemeClr val="tx1"/>
                          </a:solidFill>
                          <a:latin typeface="+mn-lt"/>
                          <a:ea typeface="+mn-ea"/>
                          <a:cs typeface="+mn-cs"/>
                        </a:rPr>
                        <a:t>5.b </a:t>
                      </a:r>
                      <a:r>
                        <a:rPr lang="es-CL" sz="1600" b="1" kern="1200" dirty="0">
                          <a:solidFill>
                            <a:schemeClr val="tx1"/>
                          </a:solidFill>
                          <a:latin typeface="+mn-lt"/>
                          <a:ea typeface="+mn-ea"/>
                          <a:cs typeface="+mn-cs"/>
                        </a:rPr>
                        <a:t>Mejorar el uso de la tecnología instrumental</a:t>
                      </a:r>
                      <a:r>
                        <a:rPr lang="es-CL" sz="1600" kern="1200" dirty="0">
                          <a:solidFill>
                            <a:schemeClr val="tx1"/>
                          </a:solidFill>
                          <a:latin typeface="+mn-lt"/>
                          <a:ea typeface="+mn-ea"/>
                          <a:cs typeface="+mn-cs"/>
                        </a:rPr>
                        <a:t>, en particular la tecnología de la información y las comunicaciones, para promover el empoderamiento de la mujer</a:t>
                      </a:r>
                      <a:endParaRPr lang="es-CL" sz="1600" dirty="0">
                        <a:latin typeface="Calibri"/>
                        <a:ea typeface="Times New Roman"/>
                        <a:cs typeface="Times New Roman"/>
                      </a:endParaRP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37448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5D804D39-6F94-4E12-9630-ADB59BF65060}" type="slidenum">
              <a:rPr lang="es-ES" altLang="es-CL" sz="1200" smtClean="0">
                <a:solidFill>
                  <a:srgbClr val="898989"/>
                </a:solidFill>
              </a:rPr>
              <a:pPr>
                <a:spcBef>
                  <a:spcPct val="0"/>
                </a:spcBef>
                <a:buFontTx/>
                <a:buNone/>
              </a:pPr>
              <a:t>11</a:t>
            </a:fld>
            <a:endParaRPr lang="es-ES" altLang="es-CL" sz="1200">
              <a:solidFill>
                <a:srgbClr val="898989"/>
              </a:solidFill>
            </a:endParaRPr>
          </a:p>
        </p:txBody>
      </p:sp>
      <p:pic>
        <p:nvPicPr>
          <p:cNvPr id="922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113" y="142240"/>
            <a:ext cx="874713" cy="827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8" name="5 Rectángulo"/>
          <p:cNvSpPr>
            <a:spLocks noChangeArrowheads="1"/>
          </p:cNvSpPr>
          <p:nvPr/>
        </p:nvSpPr>
        <p:spPr bwMode="auto">
          <a:xfrm>
            <a:off x="1128827" y="187325"/>
            <a:ext cx="65674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spcBef>
                <a:spcPct val="0"/>
              </a:spcBef>
              <a:buFontTx/>
              <a:buNone/>
            </a:pPr>
            <a:r>
              <a:rPr lang="es-CL" altLang="es-CL" sz="1800" b="1" dirty="0">
                <a:solidFill>
                  <a:srgbClr val="00B0F0"/>
                </a:solidFill>
                <a:latin typeface="Verdana" pitchFamily="34" charset="0"/>
              </a:rPr>
              <a:t>6. Garantizar la disponibilidad de agua y su gestión sostenible y el saneamiento para todos</a:t>
            </a:r>
          </a:p>
        </p:txBody>
      </p:sp>
      <p:graphicFrame>
        <p:nvGraphicFramePr>
          <p:cNvPr id="3" name="2 Tabla"/>
          <p:cNvGraphicFramePr>
            <a:graphicFrameLocks noGrp="1"/>
          </p:cNvGraphicFramePr>
          <p:nvPr>
            <p:extLst>
              <p:ext uri="{D42A27DB-BD31-4B8C-83A1-F6EECF244321}">
                <p14:modId xmlns:p14="http://schemas.microsoft.com/office/powerpoint/2010/main" val="2206870858"/>
              </p:ext>
            </p:extLst>
          </p:nvPr>
        </p:nvGraphicFramePr>
        <p:xfrm>
          <a:off x="238110" y="1412776"/>
          <a:ext cx="8582361" cy="5253899"/>
        </p:xfrm>
        <a:graphic>
          <a:graphicData uri="http://schemas.openxmlformats.org/drawingml/2006/table">
            <a:tbl>
              <a:tblPr firstRow="1" firstCol="1" bandRow="1"/>
              <a:tblGrid>
                <a:gridCol w="8582361">
                  <a:extLst>
                    <a:ext uri="{9D8B030D-6E8A-4147-A177-3AD203B41FA5}">
                      <a16:colId xmlns:a16="http://schemas.microsoft.com/office/drawing/2014/main" val="20000"/>
                    </a:ext>
                  </a:extLst>
                </a:gridCol>
              </a:tblGrid>
              <a:tr h="447517">
                <a:tc>
                  <a:txBody>
                    <a:bodyPr/>
                    <a:lstStyle/>
                    <a:p>
                      <a:pPr>
                        <a:lnSpc>
                          <a:spcPct val="115000"/>
                        </a:lnSpc>
                        <a:spcAft>
                          <a:spcPts val="0"/>
                        </a:spcAft>
                      </a:pPr>
                      <a:r>
                        <a:rPr lang="es-CL" sz="1400" dirty="0">
                          <a:effectLst/>
                          <a:latin typeface="Calibri"/>
                          <a:ea typeface="Times New Roman"/>
                          <a:cs typeface="Times New Roman"/>
                        </a:rPr>
                        <a:t>6.1 Para 2030, lograr el acceso universal y equitativo al agua potable, a un precio asequible para todos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07001">
                <a:tc>
                  <a:txBody>
                    <a:bodyPr/>
                    <a:lstStyle/>
                    <a:p>
                      <a:pPr>
                        <a:lnSpc>
                          <a:spcPct val="115000"/>
                        </a:lnSpc>
                        <a:spcAft>
                          <a:spcPts val="0"/>
                        </a:spcAft>
                      </a:pPr>
                      <a:r>
                        <a:rPr lang="es-CL" sz="1400">
                          <a:effectLst/>
                          <a:latin typeface="Calibri"/>
                          <a:ea typeface="Times New Roman"/>
                          <a:cs typeface="Times New Roman"/>
                        </a:rPr>
                        <a:t>6.2 Para 2030, lograr el acceso equitativo a servicios de saneamiento e higiene adecuados para todos y poner fin a la defecación al aire libre, prestando especial atención a las necesidades de las mujeres y las niñas y las personas en situaciones vulnerables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10499">
                <a:tc>
                  <a:txBody>
                    <a:bodyPr/>
                    <a:lstStyle/>
                    <a:p>
                      <a:pPr>
                        <a:lnSpc>
                          <a:spcPct val="115000"/>
                        </a:lnSpc>
                        <a:spcAft>
                          <a:spcPts val="0"/>
                        </a:spcAft>
                      </a:pPr>
                      <a:r>
                        <a:rPr lang="es-CL" sz="1400">
                          <a:effectLst/>
                          <a:latin typeface="Calibri"/>
                          <a:ea typeface="Times New Roman"/>
                          <a:cs typeface="Times New Roman"/>
                        </a:rPr>
                        <a:t>6.3 Para 2030, mejorar la calidad del agua mediante la reducción de la contaminación, la eliminación del vertimiento y la reducción al mínimo de la descarga de materiales y productos químicos peligrosos, la reducción a la mitad del porcentaje de aguas residuales sin tratar y un aumento sustancial del reciclado y la reutilización en condiciones de seguridad a nivel mundial</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7001">
                <a:tc>
                  <a:txBody>
                    <a:bodyPr/>
                    <a:lstStyle/>
                    <a:p>
                      <a:pPr>
                        <a:lnSpc>
                          <a:spcPct val="115000"/>
                        </a:lnSpc>
                        <a:spcAft>
                          <a:spcPts val="0"/>
                        </a:spcAft>
                      </a:pPr>
                      <a:r>
                        <a:rPr lang="es-CL" sz="1400">
                          <a:effectLst/>
                          <a:latin typeface="Calibri"/>
                          <a:ea typeface="Times New Roman"/>
                          <a:cs typeface="Times New Roman"/>
                        </a:rPr>
                        <a:t>6.4 Para 2030, aumentar sustancialmente la utilización eficiente de los recursos hídricos en todos los sectores y asegurar la sostenibilidad de la extracción y el abastecimiento de agua dulce para hacer frente a la escasez de agua y reducir sustancialmente el número de personas que sufren de escasez de agua</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501">
                <a:tc>
                  <a:txBody>
                    <a:bodyPr/>
                    <a:lstStyle/>
                    <a:p>
                      <a:pPr>
                        <a:lnSpc>
                          <a:spcPct val="115000"/>
                        </a:lnSpc>
                        <a:spcAft>
                          <a:spcPts val="0"/>
                        </a:spcAft>
                      </a:pPr>
                      <a:r>
                        <a:rPr lang="es-CL" sz="1400">
                          <a:effectLst/>
                          <a:latin typeface="Calibri"/>
                          <a:ea typeface="Times New Roman"/>
                          <a:cs typeface="Times New Roman"/>
                        </a:rPr>
                        <a:t>6.5 Para 2030, poner en práctica la gestión integrada de los recursos hídricos a todos los niveles, incluso mediante la cooperación transfronteriza, según proceda</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501">
                <a:tc>
                  <a:txBody>
                    <a:bodyPr/>
                    <a:lstStyle/>
                    <a:p>
                      <a:pPr>
                        <a:lnSpc>
                          <a:spcPct val="115000"/>
                        </a:lnSpc>
                        <a:spcAft>
                          <a:spcPts val="0"/>
                        </a:spcAft>
                      </a:pPr>
                      <a:r>
                        <a:rPr lang="es-CL" sz="1400" dirty="0">
                          <a:effectLst/>
                          <a:latin typeface="Calibri"/>
                          <a:ea typeface="Times New Roman"/>
                          <a:cs typeface="Times New Roman"/>
                        </a:rPr>
                        <a:t>6.6 Para 2020, proteger y restablecer los ecosistemas relacionados con el agua, incluidos los bosques, las montañas, los humedales, los ríos, los acuíferos y los lagos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10499">
                <a:tc>
                  <a:txBody>
                    <a:bodyPr/>
                    <a:lstStyle/>
                    <a:p>
                      <a:pPr>
                        <a:lnSpc>
                          <a:spcPct val="115000"/>
                        </a:lnSpc>
                        <a:spcAft>
                          <a:spcPts val="0"/>
                        </a:spcAft>
                      </a:pPr>
                      <a:r>
                        <a:rPr lang="es-CL" sz="1400" dirty="0">
                          <a:effectLst/>
                          <a:latin typeface="Calibri"/>
                          <a:ea typeface="Times New Roman"/>
                          <a:cs typeface="Times New Roman"/>
                        </a:rPr>
                        <a:t>6.a Para 2030, ampliar la cooperación internacional y el apoyo prestado a los países en desarrollo para la creación de capacidad en actividades y programas relativos al agua y el saneamiento, incluidos el acopio y almacenamiento de agua, la desalinización, el aprovechamiento eficiente de los recursos hídricos, el tratamiento de aguas residuales y las tecnologías de reciclaje y reutilización</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74976">
                <a:tc>
                  <a:txBody>
                    <a:bodyPr/>
                    <a:lstStyle/>
                    <a:p>
                      <a:pPr>
                        <a:lnSpc>
                          <a:spcPct val="115000"/>
                        </a:lnSpc>
                        <a:spcAft>
                          <a:spcPts val="0"/>
                        </a:spcAft>
                      </a:pPr>
                      <a:r>
                        <a:rPr lang="es-CL" sz="1400" dirty="0">
                          <a:effectLst/>
                          <a:latin typeface="Calibri"/>
                          <a:ea typeface="Times New Roman"/>
                          <a:cs typeface="Times New Roman"/>
                        </a:rPr>
                        <a:t>6.b Apoyar y fortalecer la participación de las comunidades locales en la mejora de la gestión del agua y el saneamiento</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5" name="14 CuadroTexto"/>
          <p:cNvSpPr txBox="1"/>
          <p:nvPr/>
        </p:nvSpPr>
        <p:spPr>
          <a:xfrm>
            <a:off x="281159" y="992218"/>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384831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5D804D39-6F94-4E12-9630-ADB59BF65060}" type="slidenum">
              <a:rPr lang="es-ES" altLang="es-CL" sz="1200" smtClean="0">
                <a:solidFill>
                  <a:srgbClr val="898989"/>
                </a:solidFill>
              </a:rPr>
              <a:pPr>
                <a:spcBef>
                  <a:spcPct val="0"/>
                </a:spcBef>
                <a:buFontTx/>
                <a:buNone/>
              </a:pPr>
              <a:t>12</a:t>
            </a:fld>
            <a:endParaRPr lang="es-ES" altLang="es-CL" sz="1200">
              <a:solidFill>
                <a:srgbClr val="898989"/>
              </a:solidFill>
            </a:endParaRPr>
          </a:p>
        </p:txBody>
      </p:sp>
      <p:pic>
        <p:nvPicPr>
          <p:cNvPr id="922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468" y="411956"/>
            <a:ext cx="869950" cy="846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7" name="4 Rectángulo"/>
          <p:cNvSpPr>
            <a:spLocks noChangeArrowheads="1"/>
          </p:cNvSpPr>
          <p:nvPr/>
        </p:nvSpPr>
        <p:spPr bwMode="auto">
          <a:xfrm>
            <a:off x="1259681" y="553244"/>
            <a:ext cx="66246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spcBef>
                <a:spcPct val="0"/>
              </a:spcBef>
              <a:buFontTx/>
              <a:buNone/>
            </a:pPr>
            <a:r>
              <a:rPr lang="es-CL" altLang="es-CL" sz="1800" b="1" dirty="0">
                <a:solidFill>
                  <a:srgbClr val="FFC000"/>
                </a:solidFill>
                <a:latin typeface="Verdana" pitchFamily="34" charset="0"/>
              </a:rPr>
              <a:t>7. Garantizar el acceso a una energía asequible, fiable, sostenible y moderna para todos.</a:t>
            </a:r>
          </a:p>
        </p:txBody>
      </p:sp>
      <p:graphicFrame>
        <p:nvGraphicFramePr>
          <p:cNvPr id="3" name="2 Tabla"/>
          <p:cNvGraphicFramePr>
            <a:graphicFrameLocks noGrp="1"/>
          </p:cNvGraphicFramePr>
          <p:nvPr>
            <p:extLst>
              <p:ext uri="{D42A27DB-BD31-4B8C-83A1-F6EECF244321}">
                <p14:modId xmlns:p14="http://schemas.microsoft.com/office/powerpoint/2010/main" val="3022074678"/>
              </p:ext>
            </p:extLst>
          </p:nvPr>
        </p:nvGraphicFramePr>
        <p:xfrm>
          <a:off x="345468" y="1772816"/>
          <a:ext cx="8341332" cy="4094392"/>
        </p:xfrm>
        <a:graphic>
          <a:graphicData uri="http://schemas.openxmlformats.org/drawingml/2006/table">
            <a:tbl>
              <a:tblPr firstRow="1" firstCol="1" bandRow="1"/>
              <a:tblGrid>
                <a:gridCol w="8341332">
                  <a:extLst>
                    <a:ext uri="{9D8B030D-6E8A-4147-A177-3AD203B41FA5}">
                      <a16:colId xmlns:a16="http://schemas.microsoft.com/office/drawing/2014/main" val="20000"/>
                    </a:ext>
                  </a:extLst>
                </a:gridCol>
              </a:tblGrid>
              <a:tr h="405045">
                <a:tc>
                  <a:txBody>
                    <a:bodyPr/>
                    <a:lstStyle/>
                    <a:p>
                      <a:pPr>
                        <a:lnSpc>
                          <a:spcPct val="115000"/>
                        </a:lnSpc>
                        <a:spcAft>
                          <a:spcPts val="0"/>
                        </a:spcAft>
                      </a:pPr>
                      <a:endParaRPr lang="es-CL" sz="1600" dirty="0">
                        <a:effectLst/>
                        <a:latin typeface="Calibri"/>
                        <a:ea typeface="Times New Roman"/>
                        <a:cs typeface="Times New Roman"/>
                      </a:endParaRPr>
                    </a:p>
                    <a:p>
                      <a:pPr>
                        <a:lnSpc>
                          <a:spcPct val="115000"/>
                        </a:lnSpc>
                        <a:spcAft>
                          <a:spcPts val="0"/>
                        </a:spcAft>
                      </a:pPr>
                      <a:r>
                        <a:rPr lang="es-CL" sz="1600" dirty="0">
                          <a:effectLst/>
                          <a:latin typeface="Calibri"/>
                          <a:ea typeface="Times New Roman"/>
                          <a:cs typeface="Times New Roman"/>
                        </a:rPr>
                        <a:t>7.1 Para 2030, garantizar el acceso universal a servicios de energía asequibles, confiables y modernos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5045">
                <a:tc>
                  <a:txBody>
                    <a:bodyPr/>
                    <a:lstStyle/>
                    <a:p>
                      <a:pPr>
                        <a:lnSpc>
                          <a:spcPct val="115000"/>
                        </a:lnSpc>
                        <a:spcAft>
                          <a:spcPts val="0"/>
                        </a:spcAft>
                      </a:pPr>
                      <a:r>
                        <a:rPr lang="es-CL" sz="1600" dirty="0">
                          <a:effectLst/>
                          <a:latin typeface="Calibri"/>
                          <a:ea typeface="Times New Roman"/>
                          <a:cs typeface="Times New Roman"/>
                        </a:rPr>
                        <a:t>7.2 Para 2030, aumentar sustancialmente el porcentaje de la energía renovable en el conjunto de fuentes de energía</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5045">
                <a:tc>
                  <a:txBody>
                    <a:bodyPr/>
                    <a:lstStyle/>
                    <a:p>
                      <a:pPr>
                        <a:lnSpc>
                          <a:spcPct val="115000"/>
                        </a:lnSpc>
                        <a:spcAft>
                          <a:spcPts val="0"/>
                        </a:spcAft>
                      </a:pPr>
                      <a:r>
                        <a:rPr lang="es-CL" sz="1600" dirty="0">
                          <a:effectLst/>
                          <a:latin typeface="Calibri"/>
                          <a:ea typeface="Times New Roman"/>
                          <a:cs typeface="Times New Roman"/>
                        </a:rPr>
                        <a:t>7.3 Para 2030, duplicar la tasa mundial de mejora de la eficiencia energética</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15133">
                <a:tc>
                  <a:txBody>
                    <a:bodyPr/>
                    <a:lstStyle/>
                    <a:p>
                      <a:pPr>
                        <a:lnSpc>
                          <a:spcPct val="115000"/>
                        </a:lnSpc>
                        <a:spcAft>
                          <a:spcPts val="0"/>
                        </a:spcAft>
                      </a:pPr>
                      <a:r>
                        <a:rPr lang="es-CL" sz="1600" dirty="0">
                          <a:effectLst/>
                          <a:latin typeface="Calibri"/>
                          <a:ea typeface="Times New Roman"/>
                          <a:cs typeface="Times New Roman"/>
                        </a:rPr>
                        <a:t>7.a Para 2030, aumentar la cooperación internacional a fin de facilitar el acceso a la investigación y las tecnologías energéticas no contaminantes, incluidas las fuentes de energía renovables, la eficiencia energética y las tecnologías avanzadas y menos contaminantes de combustibles fósiles, y promover la inversión en infraestructuras energéticas y tecnologías de energía no contaminante</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10091">
                <a:tc>
                  <a:txBody>
                    <a:bodyPr/>
                    <a:lstStyle/>
                    <a:p>
                      <a:pPr>
                        <a:lnSpc>
                          <a:spcPct val="115000"/>
                        </a:lnSpc>
                        <a:spcAft>
                          <a:spcPts val="0"/>
                        </a:spcAft>
                      </a:pPr>
                      <a:r>
                        <a:rPr lang="es-CL" sz="1600" dirty="0">
                          <a:effectLst/>
                          <a:latin typeface="Calibri"/>
                          <a:ea typeface="Times New Roman"/>
                          <a:cs typeface="Times New Roman"/>
                        </a:rPr>
                        <a:t>7.b Para 2030, ampliar la infraestructura y mejorar la tecnología para prestar servicios de energía modernos y sostenibles para todos en los países en desarrollo, en particular los países menos adelantados, los pequeños Estados insulares en desarrollo y los países en desarrollo sin litoral, en consonancia con sus respectivos programas de apoyo</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 name="10 CuadroTexto"/>
          <p:cNvSpPr txBox="1"/>
          <p:nvPr/>
        </p:nvSpPr>
        <p:spPr>
          <a:xfrm>
            <a:off x="412013" y="1372107"/>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1942191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8229600" cy="1143000"/>
          </a:xfrm>
        </p:spPr>
        <p:txBody>
          <a:bodyPr>
            <a:noAutofit/>
          </a:bodyPr>
          <a:lstStyle/>
          <a:p>
            <a:pPr marL="1169988">
              <a:lnSpc>
                <a:spcPct val="90000"/>
              </a:lnSpc>
              <a:defRPr/>
            </a:pPr>
            <a:r>
              <a:rPr lang="es-CL" sz="1800" b="1" dirty="0">
                <a:solidFill>
                  <a:srgbClr val="CC0066"/>
                </a:solidFill>
                <a:latin typeface="Verdana" pitchFamily="34" charset="0"/>
                <a:ea typeface="Verdana" pitchFamily="34" charset="0"/>
                <a:cs typeface="Verdana" pitchFamily="34" charset="0"/>
              </a:rPr>
              <a:t>Objetivo 8. Promover el crecimiento económico sostenido, inclusivo y sostenible, el empleo pleno y productivo y el trabajo decente para todo</a:t>
            </a:r>
          </a:p>
        </p:txBody>
      </p:sp>
      <p:pic>
        <p:nvPicPr>
          <p:cNvPr id="36865" name="Picture 1"/>
          <p:cNvPicPr>
            <a:picLocks noChangeAspect="1" noChangeArrowheads="1"/>
          </p:cNvPicPr>
          <p:nvPr/>
        </p:nvPicPr>
        <p:blipFill>
          <a:blip r:embed="rId2" cstate="print"/>
          <a:srcRect/>
          <a:stretch>
            <a:fillRect/>
          </a:stretch>
        </p:blipFill>
        <p:spPr bwMode="auto">
          <a:xfrm>
            <a:off x="251520" y="188640"/>
            <a:ext cx="1152525" cy="1224136"/>
          </a:xfrm>
          <a:prstGeom prst="rect">
            <a:avLst/>
          </a:prstGeom>
          <a:noFill/>
          <a:ln w="9525">
            <a:noFill/>
            <a:miter lim="800000"/>
            <a:headEnd/>
            <a:tailEnd/>
          </a:ln>
        </p:spPr>
      </p:pic>
      <p:graphicFrame>
        <p:nvGraphicFramePr>
          <p:cNvPr id="6" name="5 Tabla"/>
          <p:cNvGraphicFramePr>
            <a:graphicFrameLocks noGrp="1"/>
          </p:cNvGraphicFramePr>
          <p:nvPr>
            <p:extLst>
              <p:ext uri="{D42A27DB-BD31-4B8C-83A1-F6EECF244321}">
                <p14:modId xmlns:p14="http://schemas.microsoft.com/office/powerpoint/2010/main" val="1808282996"/>
              </p:ext>
            </p:extLst>
          </p:nvPr>
        </p:nvGraphicFramePr>
        <p:xfrm>
          <a:off x="251520" y="1772816"/>
          <a:ext cx="8280920" cy="4684522"/>
        </p:xfrm>
        <a:graphic>
          <a:graphicData uri="http://schemas.openxmlformats.org/drawingml/2006/table">
            <a:tbl>
              <a:tblPr/>
              <a:tblGrid>
                <a:gridCol w="8280920">
                  <a:extLst>
                    <a:ext uri="{9D8B030D-6E8A-4147-A177-3AD203B41FA5}">
                      <a16:colId xmlns:a16="http://schemas.microsoft.com/office/drawing/2014/main" val="20000"/>
                    </a:ext>
                  </a:extLst>
                </a:gridCol>
              </a:tblGrid>
              <a:tr h="697230">
                <a:tc>
                  <a:txBody>
                    <a:bodyPr/>
                    <a:lstStyle/>
                    <a:p>
                      <a:pPr algn="just">
                        <a:lnSpc>
                          <a:spcPct val="115000"/>
                        </a:lnSpc>
                        <a:spcAft>
                          <a:spcPts val="0"/>
                        </a:spcAft>
                      </a:pPr>
                      <a:r>
                        <a:rPr lang="es-CL" sz="1600" dirty="0">
                          <a:latin typeface="Calibri"/>
                          <a:ea typeface="Times New Roman"/>
                          <a:cs typeface="Times New Roman"/>
                        </a:rPr>
                        <a:t>8.1 </a:t>
                      </a:r>
                      <a:r>
                        <a:rPr lang="es-CL" sz="1600" b="1" dirty="0">
                          <a:latin typeface="Calibri"/>
                          <a:ea typeface="Times New Roman"/>
                          <a:cs typeface="Times New Roman"/>
                        </a:rPr>
                        <a:t>Mantener el crecimiento económico </a:t>
                      </a:r>
                      <a:r>
                        <a:rPr lang="es-CL" sz="1600" b="1" i="1" dirty="0">
                          <a:latin typeface="Calibri"/>
                          <a:ea typeface="Times New Roman"/>
                          <a:cs typeface="Times New Roman"/>
                        </a:rPr>
                        <a:t>per </a:t>
                      </a:r>
                      <a:r>
                        <a:rPr lang="es-CL" sz="1600" b="1" i="1" dirty="0" err="1">
                          <a:latin typeface="Calibri"/>
                          <a:ea typeface="Times New Roman"/>
                          <a:cs typeface="Times New Roman"/>
                        </a:rPr>
                        <a:t>capita</a:t>
                      </a:r>
                      <a:r>
                        <a:rPr lang="es-CL" sz="1600" b="1" i="1" dirty="0">
                          <a:latin typeface="Calibri"/>
                          <a:ea typeface="Times New Roman"/>
                          <a:cs typeface="Times New Roman"/>
                        </a:rPr>
                        <a:t> </a:t>
                      </a:r>
                      <a:r>
                        <a:rPr lang="es-CL" sz="1600" b="1" dirty="0">
                          <a:latin typeface="Calibri"/>
                          <a:ea typeface="Times New Roman"/>
                          <a:cs typeface="Times New Roman"/>
                        </a:rPr>
                        <a:t>de conformidad con las circunstancias nacionales</a:t>
                      </a:r>
                      <a:r>
                        <a:rPr lang="es-CL" sz="1600" dirty="0">
                          <a:latin typeface="Calibri"/>
                          <a:ea typeface="Times New Roman"/>
                          <a:cs typeface="Times New Roman"/>
                        </a:rPr>
                        <a:t> y, en particular, un crecimiento del producto interno bruto de al menos un 7% anual en los países menos adelantados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2870">
                <a:tc>
                  <a:txBody>
                    <a:bodyPr/>
                    <a:lstStyle/>
                    <a:p>
                      <a:pPr algn="just">
                        <a:lnSpc>
                          <a:spcPct val="115000"/>
                        </a:lnSpc>
                        <a:spcAft>
                          <a:spcPts val="0"/>
                        </a:spcAft>
                      </a:pPr>
                      <a:r>
                        <a:rPr lang="es-CL" sz="1600" dirty="0">
                          <a:latin typeface="Calibri"/>
                          <a:ea typeface="Times New Roman"/>
                          <a:cs typeface="Times New Roman"/>
                        </a:rPr>
                        <a:t>8.2 Lograr niveles más elevados de productividad económica mediante </a:t>
                      </a:r>
                      <a:r>
                        <a:rPr lang="es-CL" sz="1600" b="1" dirty="0">
                          <a:latin typeface="Calibri"/>
                          <a:ea typeface="Times New Roman"/>
                          <a:cs typeface="Times New Roman"/>
                        </a:rPr>
                        <a:t>la diversificación, la modernización tecnológica y la innovación,</a:t>
                      </a:r>
                      <a:r>
                        <a:rPr lang="es-CL" sz="1600" dirty="0">
                          <a:latin typeface="Calibri"/>
                          <a:ea typeface="Times New Roman"/>
                          <a:cs typeface="Times New Roman"/>
                        </a:rPr>
                        <a:t> entre otras cosas centrando la atención en sectores de mayor valor añadido y </a:t>
                      </a:r>
                      <a:r>
                        <a:rPr lang="es-CL" sz="1600" b="1" dirty="0">
                          <a:latin typeface="Calibri"/>
                          <a:ea typeface="Times New Roman"/>
                          <a:cs typeface="Times New Roman"/>
                        </a:rPr>
                        <a:t>uso intensivo de mano de obra</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2870">
                <a:tc>
                  <a:txBody>
                    <a:bodyPr/>
                    <a:lstStyle/>
                    <a:p>
                      <a:pPr algn="just">
                        <a:lnSpc>
                          <a:spcPct val="115000"/>
                        </a:lnSpc>
                        <a:spcAft>
                          <a:spcPts val="0"/>
                        </a:spcAft>
                      </a:pPr>
                      <a:r>
                        <a:rPr lang="es-CL" sz="1600" dirty="0">
                          <a:latin typeface="Calibri"/>
                          <a:ea typeface="Times New Roman"/>
                          <a:cs typeface="Times New Roman"/>
                        </a:rPr>
                        <a:t>8.3 Promover políticas orientadas al desarrollo que apoyen las actividades productivas, la </a:t>
                      </a:r>
                      <a:r>
                        <a:rPr lang="es-CL" sz="1600" b="1" dirty="0">
                          <a:latin typeface="Calibri"/>
                          <a:ea typeface="Times New Roman"/>
                          <a:cs typeface="Times New Roman"/>
                        </a:rPr>
                        <a:t>creación de empleo decente, el emprendimiento, la creatividad y la innovación</a:t>
                      </a:r>
                      <a:r>
                        <a:rPr lang="es-CL" sz="1600" dirty="0">
                          <a:latin typeface="Calibri"/>
                          <a:ea typeface="Times New Roman"/>
                          <a:cs typeface="Times New Roman"/>
                        </a:rPr>
                        <a:t>, y alentar la oficialización y el crecimiento de las </a:t>
                      </a:r>
                      <a:r>
                        <a:rPr lang="es-CL" sz="1600" b="1" dirty="0">
                          <a:latin typeface="Calibri"/>
                          <a:ea typeface="Times New Roman"/>
                          <a:cs typeface="Times New Roman"/>
                        </a:rPr>
                        <a:t>microempresas y las pequeñas y medianas emp</a:t>
                      </a:r>
                      <a:r>
                        <a:rPr lang="es-CL" sz="1600" dirty="0">
                          <a:latin typeface="Calibri"/>
                          <a:ea typeface="Times New Roman"/>
                          <a:cs typeface="Times New Roman"/>
                        </a:rPr>
                        <a:t>resas, entre otras cosas mediante el acceso a servicios financieros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2870">
                <a:tc>
                  <a:txBody>
                    <a:bodyPr/>
                    <a:lstStyle/>
                    <a:p>
                      <a:pPr algn="just">
                        <a:lnSpc>
                          <a:spcPct val="115000"/>
                        </a:lnSpc>
                        <a:spcAft>
                          <a:spcPts val="0"/>
                        </a:spcAft>
                      </a:pPr>
                      <a:r>
                        <a:rPr lang="es-CL" sz="1600" dirty="0">
                          <a:latin typeface="Calibri"/>
                          <a:ea typeface="Times New Roman"/>
                          <a:cs typeface="Times New Roman"/>
                        </a:rPr>
                        <a:t>8.4 Mejorar progresivamente, para 2030, la </a:t>
                      </a:r>
                      <a:r>
                        <a:rPr lang="es-CL" sz="1600" b="1" dirty="0">
                          <a:latin typeface="Calibri"/>
                          <a:ea typeface="Times New Roman"/>
                          <a:cs typeface="Times New Roman"/>
                        </a:rPr>
                        <a:t>producción y el consumo eficientes de los recursos </a:t>
                      </a:r>
                      <a:r>
                        <a:rPr lang="es-CL" sz="1600" dirty="0">
                          <a:latin typeface="Calibri"/>
                          <a:ea typeface="Times New Roman"/>
                          <a:cs typeface="Times New Roman"/>
                        </a:rPr>
                        <a:t>mundiales y procurar desvincular el crecimiento económico de la </a:t>
                      </a:r>
                      <a:r>
                        <a:rPr lang="es-CL" sz="1600" b="1" dirty="0">
                          <a:latin typeface="Calibri"/>
                          <a:ea typeface="Times New Roman"/>
                          <a:cs typeface="Times New Roman"/>
                        </a:rPr>
                        <a:t>degradación del medio ambiente,</a:t>
                      </a:r>
                      <a:r>
                        <a:rPr lang="es-CL" sz="1600" dirty="0">
                          <a:latin typeface="Calibri"/>
                          <a:ea typeface="Times New Roman"/>
                          <a:cs typeface="Times New Roman"/>
                        </a:rPr>
                        <a:t> de conformidad con el marco decenal de programas sobre modalidades sostenibles de consumo y producción, empezando por los países desarrollados.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2870">
                <a:tc>
                  <a:txBody>
                    <a:bodyPr/>
                    <a:lstStyle/>
                    <a:p>
                      <a:pPr algn="just">
                        <a:lnSpc>
                          <a:spcPct val="115000"/>
                        </a:lnSpc>
                        <a:spcAft>
                          <a:spcPts val="0"/>
                        </a:spcAft>
                      </a:pPr>
                      <a:r>
                        <a:rPr lang="es-CL" sz="1600" dirty="0">
                          <a:latin typeface="Calibri"/>
                          <a:ea typeface="Times New Roman"/>
                          <a:cs typeface="Times New Roman"/>
                        </a:rPr>
                        <a:t>8.5 Para 2030, lograr el </a:t>
                      </a:r>
                      <a:r>
                        <a:rPr lang="es-CL" sz="1600" b="1" dirty="0">
                          <a:latin typeface="Calibri"/>
                          <a:ea typeface="Times New Roman"/>
                          <a:cs typeface="Times New Roman"/>
                        </a:rPr>
                        <a:t>empleo pleno y productivo y garantizar un trabajo decente para todos los hombres y mujeres, </a:t>
                      </a:r>
                      <a:r>
                        <a:rPr lang="es-CL" sz="1600" b="0" dirty="0">
                          <a:latin typeface="Calibri"/>
                          <a:ea typeface="Times New Roman"/>
                          <a:cs typeface="Times New Roman"/>
                        </a:rPr>
                        <a:t>incluidos los </a:t>
                      </a:r>
                      <a:r>
                        <a:rPr lang="es-CL" sz="1600" b="0" u="sng" dirty="0">
                          <a:latin typeface="Calibri"/>
                          <a:ea typeface="Times New Roman"/>
                          <a:cs typeface="Times New Roman"/>
                        </a:rPr>
                        <a:t>jóvenes y las personas con discapacidad</a:t>
                      </a:r>
                      <a:r>
                        <a:rPr lang="es-CL" sz="1600" b="0" dirty="0">
                          <a:latin typeface="Calibri"/>
                          <a:ea typeface="Times New Roman"/>
                          <a:cs typeface="Times New Roman"/>
                        </a:rPr>
                        <a:t>, y la igualdad de remuneración por trabajo de igual valor</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4 CuadroTexto"/>
          <p:cNvSpPr txBox="1"/>
          <p:nvPr/>
        </p:nvSpPr>
        <p:spPr>
          <a:xfrm>
            <a:off x="399130" y="1412776"/>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3815615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1169988">
              <a:lnSpc>
                <a:spcPct val="90000"/>
              </a:lnSpc>
              <a:defRPr/>
            </a:pPr>
            <a:r>
              <a:rPr lang="es-CL" sz="2000" b="1" dirty="0">
                <a:solidFill>
                  <a:srgbClr val="CC0066"/>
                </a:solidFill>
                <a:latin typeface="Verdana" pitchFamily="34" charset="0"/>
                <a:ea typeface="Verdana" pitchFamily="34" charset="0"/>
                <a:cs typeface="Verdana" pitchFamily="34" charset="0"/>
              </a:rPr>
              <a:t> Objetivo 8. Promover el crecimiento económico sostenido, inclusivo y sostenible, el empleo pleno y productivo y el trabajo decente para todo </a:t>
            </a:r>
          </a:p>
        </p:txBody>
      </p:sp>
      <p:pic>
        <p:nvPicPr>
          <p:cNvPr id="36865" name="Picture 1"/>
          <p:cNvPicPr>
            <a:picLocks noChangeAspect="1" noChangeArrowheads="1"/>
          </p:cNvPicPr>
          <p:nvPr/>
        </p:nvPicPr>
        <p:blipFill>
          <a:blip r:embed="rId2" cstate="print"/>
          <a:srcRect/>
          <a:stretch>
            <a:fillRect/>
          </a:stretch>
        </p:blipFill>
        <p:spPr bwMode="auto">
          <a:xfrm>
            <a:off x="467544" y="260648"/>
            <a:ext cx="1152525" cy="1224136"/>
          </a:xfrm>
          <a:prstGeom prst="rect">
            <a:avLst/>
          </a:prstGeom>
          <a:noFill/>
          <a:ln w="9525">
            <a:noFill/>
            <a:miter lim="800000"/>
            <a:headEnd/>
            <a:tailEnd/>
          </a:ln>
        </p:spPr>
      </p:pic>
      <p:graphicFrame>
        <p:nvGraphicFramePr>
          <p:cNvPr id="6" name="5 Tabla"/>
          <p:cNvGraphicFramePr>
            <a:graphicFrameLocks noGrp="1"/>
          </p:cNvGraphicFramePr>
          <p:nvPr/>
        </p:nvGraphicFramePr>
        <p:xfrm>
          <a:off x="467544" y="1628798"/>
          <a:ext cx="8064896" cy="4931918"/>
        </p:xfrm>
        <a:graphic>
          <a:graphicData uri="http://schemas.openxmlformats.org/drawingml/2006/table">
            <a:tbl>
              <a:tblPr/>
              <a:tblGrid>
                <a:gridCol w="8064896">
                  <a:extLst>
                    <a:ext uri="{9D8B030D-6E8A-4147-A177-3AD203B41FA5}">
                      <a16:colId xmlns:a16="http://schemas.microsoft.com/office/drawing/2014/main" val="20000"/>
                    </a:ext>
                  </a:extLst>
                </a:gridCol>
              </a:tblGrid>
              <a:tr h="411374">
                <a:tc>
                  <a:txBody>
                    <a:bodyPr/>
                    <a:lstStyle/>
                    <a:p>
                      <a:pPr algn="just">
                        <a:lnSpc>
                          <a:spcPct val="115000"/>
                        </a:lnSpc>
                        <a:spcAft>
                          <a:spcPts val="0"/>
                        </a:spcAft>
                      </a:pPr>
                      <a:r>
                        <a:rPr lang="es-CL" sz="1600" dirty="0">
                          <a:latin typeface="Calibri"/>
                          <a:ea typeface="Times New Roman"/>
                          <a:cs typeface="Times New Roman"/>
                        </a:rPr>
                        <a:t>8.6 Para 2020, </a:t>
                      </a:r>
                      <a:r>
                        <a:rPr lang="es-CL" sz="1600" b="1" dirty="0">
                          <a:latin typeface="Calibri"/>
                          <a:ea typeface="Times New Roman"/>
                          <a:cs typeface="Times New Roman"/>
                        </a:rPr>
                        <a:t>reducir sustancialmente la proporción de jóvenes que no están empleados y no cursan estudios</a:t>
                      </a:r>
                      <a:r>
                        <a:rPr lang="es-CL" sz="1600" dirty="0">
                          <a:latin typeface="Calibri"/>
                          <a:ea typeface="Times New Roman"/>
                          <a:cs typeface="Times New Roman"/>
                        </a:rPr>
                        <a:t> ni reciben capacitación</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2870">
                <a:tc>
                  <a:txBody>
                    <a:bodyPr/>
                    <a:lstStyle/>
                    <a:p>
                      <a:pPr algn="just">
                        <a:lnSpc>
                          <a:spcPct val="115000"/>
                        </a:lnSpc>
                        <a:spcAft>
                          <a:spcPts val="0"/>
                        </a:spcAft>
                      </a:pPr>
                      <a:r>
                        <a:rPr lang="es-CL" sz="1600" dirty="0">
                          <a:latin typeface="Calibri"/>
                          <a:ea typeface="Times New Roman"/>
                          <a:cs typeface="Times New Roman"/>
                        </a:rPr>
                        <a:t>8.7 Adoptar medidas inmediatas y eficaces para </a:t>
                      </a:r>
                      <a:r>
                        <a:rPr lang="es-CL" sz="1600" b="1" dirty="0">
                          <a:latin typeface="Calibri"/>
                          <a:ea typeface="Times New Roman"/>
                          <a:cs typeface="Times New Roman"/>
                        </a:rPr>
                        <a:t>erradicar el trabajo forzoso</a:t>
                      </a:r>
                      <a:r>
                        <a:rPr lang="es-CL" sz="1600" dirty="0">
                          <a:latin typeface="Calibri"/>
                          <a:ea typeface="Times New Roman"/>
                          <a:cs typeface="Times New Roman"/>
                        </a:rPr>
                        <a:t>, poner fin a las formas modernas de esclavitud y la trata de seres humanos y asegurar la prohibición y </a:t>
                      </a:r>
                      <a:r>
                        <a:rPr lang="es-CL" sz="1600" b="1" dirty="0">
                          <a:latin typeface="Calibri"/>
                          <a:ea typeface="Times New Roman"/>
                          <a:cs typeface="Times New Roman"/>
                        </a:rPr>
                        <a:t>eliminación de las peores formas de trabajo infantil</a:t>
                      </a:r>
                      <a:r>
                        <a:rPr lang="es-CL" sz="1600" dirty="0">
                          <a:latin typeface="Calibri"/>
                          <a:ea typeface="Times New Roman"/>
                          <a:cs typeface="Times New Roman"/>
                        </a:rPr>
                        <a:t>, incluidos el reclutamiento y la utilización de niños soldados, y, a más tardar en 2025, </a:t>
                      </a:r>
                      <a:r>
                        <a:rPr lang="es-CL" sz="1600" b="1" dirty="0">
                          <a:latin typeface="Calibri"/>
                          <a:ea typeface="Times New Roman"/>
                          <a:cs typeface="Times New Roman"/>
                        </a:rPr>
                        <a:t>poner fin al trabajo infantil en todas sus formas</a:t>
                      </a:r>
                      <a:r>
                        <a:rPr lang="es-CL" sz="1600" dirty="0">
                          <a:latin typeface="Calibri"/>
                          <a:ea typeface="Times New Roman"/>
                          <a:cs typeface="Times New Roman"/>
                        </a:rPr>
                        <a:t>,</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2870">
                <a:tc>
                  <a:txBody>
                    <a:bodyPr/>
                    <a:lstStyle/>
                    <a:p>
                      <a:pPr algn="just">
                        <a:lnSpc>
                          <a:spcPct val="115000"/>
                        </a:lnSpc>
                        <a:spcAft>
                          <a:spcPts val="0"/>
                        </a:spcAft>
                      </a:pPr>
                      <a:r>
                        <a:rPr lang="es-CL" sz="1600" dirty="0">
                          <a:latin typeface="Calibri"/>
                          <a:ea typeface="Times New Roman"/>
                          <a:cs typeface="Times New Roman"/>
                        </a:rPr>
                        <a:t>8.8 Proteger los derechos laborales y promover un entorno de </a:t>
                      </a:r>
                      <a:r>
                        <a:rPr lang="es-CL" sz="1600" b="1" dirty="0">
                          <a:latin typeface="Calibri"/>
                          <a:ea typeface="Times New Roman"/>
                          <a:cs typeface="Times New Roman"/>
                        </a:rPr>
                        <a:t>trabajo seguro y protegido para todos los trabajadores,</a:t>
                      </a:r>
                      <a:r>
                        <a:rPr lang="es-CL" sz="1600" dirty="0">
                          <a:latin typeface="Calibri"/>
                          <a:ea typeface="Times New Roman"/>
                          <a:cs typeface="Times New Roman"/>
                        </a:rPr>
                        <a:t> incluidos los trabajadores </a:t>
                      </a:r>
                      <a:r>
                        <a:rPr lang="es-CL" sz="1600" u="sng" dirty="0">
                          <a:latin typeface="Calibri"/>
                          <a:ea typeface="Times New Roman"/>
                          <a:cs typeface="Times New Roman"/>
                        </a:rPr>
                        <a:t>migrante</a:t>
                      </a:r>
                      <a:r>
                        <a:rPr lang="es-CL" sz="1600" dirty="0">
                          <a:latin typeface="Calibri"/>
                          <a:ea typeface="Times New Roman"/>
                          <a:cs typeface="Times New Roman"/>
                        </a:rPr>
                        <a:t>s, en particular las </a:t>
                      </a:r>
                      <a:r>
                        <a:rPr lang="es-CL" sz="1600" u="sng" dirty="0">
                          <a:latin typeface="Calibri"/>
                          <a:ea typeface="Times New Roman"/>
                          <a:cs typeface="Times New Roman"/>
                        </a:rPr>
                        <a:t>mujeres migrantes </a:t>
                      </a:r>
                      <a:r>
                        <a:rPr lang="es-CL" sz="1600" dirty="0">
                          <a:latin typeface="Calibri"/>
                          <a:ea typeface="Times New Roman"/>
                          <a:cs typeface="Times New Roman"/>
                        </a:rPr>
                        <a:t>y las personas con empleos precarios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6434">
                <a:tc>
                  <a:txBody>
                    <a:bodyPr/>
                    <a:lstStyle/>
                    <a:p>
                      <a:pPr algn="just">
                        <a:lnSpc>
                          <a:spcPct val="115000"/>
                        </a:lnSpc>
                        <a:spcAft>
                          <a:spcPts val="0"/>
                        </a:spcAft>
                      </a:pPr>
                      <a:r>
                        <a:rPr lang="es-CL" sz="1600" dirty="0">
                          <a:latin typeface="Calibri"/>
                          <a:ea typeface="Times New Roman"/>
                          <a:cs typeface="Times New Roman"/>
                        </a:rPr>
                        <a:t>8.9 Para 2030, elaborar y poner en práctica políticas encaminadas a promover un </a:t>
                      </a:r>
                      <a:r>
                        <a:rPr lang="es-CL" sz="1600" b="1" dirty="0">
                          <a:latin typeface="Calibri"/>
                          <a:ea typeface="Times New Roman"/>
                          <a:cs typeface="Times New Roman"/>
                        </a:rPr>
                        <a:t>turismo sostenible </a:t>
                      </a:r>
                      <a:r>
                        <a:rPr lang="es-CL" sz="1600" dirty="0">
                          <a:latin typeface="Calibri"/>
                          <a:ea typeface="Times New Roman"/>
                          <a:cs typeface="Times New Roman"/>
                        </a:rPr>
                        <a:t>que cree puestos de trabajo y promueva la cultura y los productos locales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6434">
                <a:tc>
                  <a:txBody>
                    <a:bodyPr/>
                    <a:lstStyle/>
                    <a:p>
                      <a:pPr algn="just">
                        <a:lnSpc>
                          <a:spcPct val="115000"/>
                        </a:lnSpc>
                        <a:spcAft>
                          <a:spcPts val="0"/>
                        </a:spcAft>
                      </a:pPr>
                      <a:r>
                        <a:rPr lang="es-CL" sz="1600" dirty="0">
                          <a:latin typeface="Calibri"/>
                          <a:ea typeface="Times New Roman"/>
                          <a:cs typeface="Times New Roman"/>
                        </a:rPr>
                        <a:t>8.10 Fortalecer la capacidad de las instituciones financieras nacionales para alentar y </a:t>
                      </a:r>
                      <a:r>
                        <a:rPr lang="es-CL" sz="1600" b="1" dirty="0">
                          <a:latin typeface="Calibri"/>
                          <a:ea typeface="Times New Roman"/>
                          <a:cs typeface="Times New Roman"/>
                        </a:rPr>
                        <a:t>ampliar el acceso a los servicios bancarios, financieros y de seguros para todos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2870">
                <a:tc>
                  <a:txBody>
                    <a:bodyPr/>
                    <a:lstStyle/>
                    <a:p>
                      <a:pPr algn="just">
                        <a:lnSpc>
                          <a:spcPct val="115000"/>
                        </a:lnSpc>
                        <a:spcAft>
                          <a:spcPts val="0"/>
                        </a:spcAft>
                      </a:pPr>
                      <a:r>
                        <a:rPr lang="es-CL" sz="1600" dirty="0">
                          <a:latin typeface="Calibri"/>
                          <a:ea typeface="Times New Roman"/>
                          <a:cs typeface="Times New Roman"/>
                        </a:rPr>
                        <a:t>8.a Aumentar el apoyo a la </a:t>
                      </a:r>
                      <a:r>
                        <a:rPr lang="es-CL" sz="1600" u="sng" dirty="0">
                          <a:latin typeface="Calibri"/>
                          <a:ea typeface="Times New Roman"/>
                          <a:cs typeface="Times New Roman"/>
                        </a:rPr>
                        <a:t>iniciativa de ayuda para el comercio en los países en desarrollo</a:t>
                      </a:r>
                      <a:r>
                        <a:rPr lang="es-CL" sz="1600" dirty="0">
                          <a:latin typeface="Calibri"/>
                          <a:ea typeface="Times New Roman"/>
                          <a:cs typeface="Times New Roman"/>
                        </a:rPr>
                        <a:t>, en particular los países menos adelantados, incluso en el contexto del Marco Integrado Mejorado de Asistencia Técnica Relacionada con el Comercio para los Países Menos Adelantados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6434">
                <a:tc>
                  <a:txBody>
                    <a:bodyPr/>
                    <a:lstStyle/>
                    <a:p>
                      <a:pPr algn="just">
                        <a:lnSpc>
                          <a:spcPct val="115000"/>
                        </a:lnSpc>
                        <a:spcAft>
                          <a:spcPts val="0"/>
                        </a:spcAft>
                      </a:pPr>
                      <a:r>
                        <a:rPr lang="es-CL" sz="1600" dirty="0">
                          <a:latin typeface="Calibri"/>
                          <a:ea typeface="Times New Roman"/>
                          <a:cs typeface="Times New Roman"/>
                        </a:rPr>
                        <a:t>8.b Para 2020, desarrollar y poner en marcha una </a:t>
                      </a:r>
                      <a:r>
                        <a:rPr lang="es-CL" sz="1600" u="sng" dirty="0">
                          <a:latin typeface="Calibri"/>
                          <a:ea typeface="Times New Roman"/>
                          <a:cs typeface="Times New Roman"/>
                        </a:rPr>
                        <a:t>estrategia mundial para el empleo de los jóvenes y aplicar el Pacto Mundial para el Empleo de la Organización Internacional del Trabajo</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30590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9582" y="116632"/>
            <a:ext cx="8229600" cy="1143000"/>
          </a:xfrm>
        </p:spPr>
        <p:txBody>
          <a:bodyPr>
            <a:normAutofit/>
          </a:bodyPr>
          <a:lstStyle/>
          <a:p>
            <a:pPr marL="1169988"/>
            <a:r>
              <a:rPr lang="es-CL" sz="1800" b="1" dirty="0">
                <a:solidFill>
                  <a:srgbClr val="FF0000"/>
                </a:solidFill>
                <a:latin typeface="Verdana" pitchFamily="34" charset="0"/>
                <a:ea typeface="Verdana" pitchFamily="34" charset="0"/>
                <a:cs typeface="Verdana" pitchFamily="34" charset="0"/>
              </a:rPr>
              <a:t>Objetivo 9. Construir infraestructuras </a:t>
            </a:r>
            <a:r>
              <a:rPr lang="es-CL" sz="1800" b="1" dirty="0" err="1">
                <a:solidFill>
                  <a:srgbClr val="FF0000"/>
                </a:solidFill>
                <a:latin typeface="Verdana" pitchFamily="34" charset="0"/>
                <a:ea typeface="Verdana" pitchFamily="34" charset="0"/>
                <a:cs typeface="Verdana" pitchFamily="34" charset="0"/>
              </a:rPr>
              <a:t>resilientes</a:t>
            </a:r>
            <a:r>
              <a:rPr lang="es-CL" sz="1800" b="1" dirty="0">
                <a:solidFill>
                  <a:srgbClr val="FF0000"/>
                </a:solidFill>
                <a:latin typeface="Verdana" pitchFamily="34" charset="0"/>
                <a:ea typeface="Verdana" pitchFamily="34" charset="0"/>
                <a:cs typeface="Verdana" pitchFamily="34" charset="0"/>
              </a:rPr>
              <a:t>, promover la industrialización inclusiva y sostenible y fomentar la innovación</a:t>
            </a:r>
          </a:p>
        </p:txBody>
      </p:sp>
      <p:pic>
        <p:nvPicPr>
          <p:cNvPr id="40962" name="Picture 2"/>
          <p:cNvPicPr>
            <a:picLocks noChangeAspect="1" noChangeArrowheads="1"/>
          </p:cNvPicPr>
          <p:nvPr/>
        </p:nvPicPr>
        <p:blipFill>
          <a:blip r:embed="rId2" cstate="print"/>
          <a:srcRect/>
          <a:stretch>
            <a:fillRect/>
          </a:stretch>
        </p:blipFill>
        <p:spPr bwMode="auto">
          <a:xfrm>
            <a:off x="439014" y="116632"/>
            <a:ext cx="1143000" cy="1224136"/>
          </a:xfrm>
          <a:prstGeom prst="rect">
            <a:avLst/>
          </a:prstGeom>
          <a:noFill/>
          <a:ln w="9525">
            <a:noFill/>
            <a:miter lim="800000"/>
            <a:headEnd/>
            <a:tailEnd/>
          </a:ln>
        </p:spPr>
      </p:pic>
      <p:graphicFrame>
        <p:nvGraphicFramePr>
          <p:cNvPr id="5" name="4 Tabla"/>
          <p:cNvGraphicFramePr>
            <a:graphicFrameLocks noGrp="1"/>
          </p:cNvGraphicFramePr>
          <p:nvPr/>
        </p:nvGraphicFramePr>
        <p:xfrm>
          <a:off x="467544" y="1700808"/>
          <a:ext cx="8280920" cy="4824537"/>
        </p:xfrm>
        <a:graphic>
          <a:graphicData uri="http://schemas.openxmlformats.org/drawingml/2006/table">
            <a:tbl>
              <a:tblPr/>
              <a:tblGrid>
                <a:gridCol w="8280920">
                  <a:extLst>
                    <a:ext uri="{9D8B030D-6E8A-4147-A177-3AD203B41FA5}">
                      <a16:colId xmlns:a16="http://schemas.microsoft.com/office/drawing/2014/main" val="20000"/>
                    </a:ext>
                  </a:extLst>
                </a:gridCol>
              </a:tblGrid>
              <a:tr h="1073849">
                <a:tc>
                  <a:txBody>
                    <a:bodyPr/>
                    <a:lstStyle/>
                    <a:p>
                      <a:pPr>
                        <a:lnSpc>
                          <a:spcPct val="115000"/>
                        </a:lnSpc>
                        <a:spcAft>
                          <a:spcPts val="0"/>
                        </a:spcAft>
                      </a:pPr>
                      <a:r>
                        <a:rPr lang="es-CL" sz="1600" dirty="0">
                          <a:latin typeface="Calibri"/>
                          <a:ea typeface="Times New Roman"/>
                          <a:cs typeface="Times New Roman"/>
                        </a:rPr>
                        <a:t>9.1 Desarrollar </a:t>
                      </a:r>
                      <a:r>
                        <a:rPr lang="es-CL" sz="1600" b="1" dirty="0">
                          <a:latin typeface="Calibri"/>
                          <a:ea typeface="Times New Roman"/>
                          <a:cs typeface="Times New Roman"/>
                        </a:rPr>
                        <a:t>infraestructuras fiables, sostenibles, </a:t>
                      </a:r>
                      <a:r>
                        <a:rPr lang="es-CL" sz="1600" b="1" dirty="0" err="1">
                          <a:latin typeface="Calibri"/>
                          <a:ea typeface="Times New Roman"/>
                          <a:cs typeface="Times New Roman"/>
                        </a:rPr>
                        <a:t>resilientes</a:t>
                      </a:r>
                      <a:r>
                        <a:rPr lang="es-CL" sz="1600" b="1" dirty="0">
                          <a:latin typeface="Calibri"/>
                          <a:ea typeface="Times New Roman"/>
                          <a:cs typeface="Times New Roman"/>
                        </a:rPr>
                        <a:t> y de calidad, incluidas </a:t>
                      </a:r>
                      <a:r>
                        <a:rPr lang="es-CL" sz="1600" dirty="0">
                          <a:latin typeface="Calibri"/>
                          <a:ea typeface="Times New Roman"/>
                          <a:cs typeface="Times New Roman"/>
                        </a:rPr>
                        <a:t>infraestructuras </a:t>
                      </a:r>
                      <a:r>
                        <a:rPr lang="es-CL" sz="1600" b="1" dirty="0">
                          <a:latin typeface="Calibri"/>
                          <a:ea typeface="Times New Roman"/>
                          <a:cs typeface="Times New Roman"/>
                        </a:rPr>
                        <a:t>regionales y transfronterizas</a:t>
                      </a:r>
                      <a:r>
                        <a:rPr lang="es-CL" sz="1600" dirty="0">
                          <a:latin typeface="Calibri"/>
                          <a:ea typeface="Times New Roman"/>
                          <a:cs typeface="Times New Roman"/>
                        </a:rPr>
                        <a:t>, para apoyar el desarrollo económico y el bienestar humano, con especial hincapié en el acceso equitativo y asequible para todos</a:t>
                      </a:r>
                    </a:p>
                  </a:txBody>
                  <a:tcPr marL="42988" marR="4298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31798">
                <a:tc>
                  <a:txBody>
                    <a:bodyPr/>
                    <a:lstStyle/>
                    <a:p>
                      <a:pPr>
                        <a:lnSpc>
                          <a:spcPct val="115000"/>
                        </a:lnSpc>
                        <a:spcAft>
                          <a:spcPts val="0"/>
                        </a:spcAft>
                      </a:pPr>
                      <a:r>
                        <a:rPr lang="es-CL" sz="1600" dirty="0">
                          <a:latin typeface="Calibri"/>
                          <a:ea typeface="Times New Roman"/>
                          <a:cs typeface="Times New Roman"/>
                        </a:rPr>
                        <a:t>9.2 Promover </a:t>
                      </a:r>
                      <a:r>
                        <a:rPr lang="es-CL" sz="1600" b="1" dirty="0">
                          <a:latin typeface="Calibri"/>
                          <a:ea typeface="Times New Roman"/>
                          <a:cs typeface="Times New Roman"/>
                        </a:rPr>
                        <a:t>una industrialización inclusiva y sostenible y</a:t>
                      </a:r>
                      <a:r>
                        <a:rPr lang="es-CL" sz="1600" dirty="0">
                          <a:latin typeface="Calibri"/>
                          <a:ea typeface="Times New Roman"/>
                          <a:cs typeface="Times New Roman"/>
                        </a:rPr>
                        <a:t>, a más tardar en 2030, aumentar de manera significativa la contribución de la industria al empleo y al producto interno bruto, de acuerdo con las circunstancias nacionales, y duplicar esa contribución en los países menos adelantados</a:t>
                      </a:r>
                    </a:p>
                  </a:txBody>
                  <a:tcPr marL="42988" marR="4298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73849">
                <a:tc>
                  <a:txBody>
                    <a:bodyPr/>
                    <a:lstStyle/>
                    <a:p>
                      <a:pPr>
                        <a:lnSpc>
                          <a:spcPct val="115000"/>
                        </a:lnSpc>
                        <a:spcAft>
                          <a:spcPts val="0"/>
                        </a:spcAft>
                      </a:pPr>
                      <a:r>
                        <a:rPr lang="es-CL" sz="1600" dirty="0">
                          <a:latin typeface="Calibri"/>
                          <a:ea typeface="Times New Roman"/>
                          <a:cs typeface="Times New Roman"/>
                        </a:rPr>
                        <a:t>9.3 Aumentar el </a:t>
                      </a:r>
                      <a:r>
                        <a:rPr lang="es-CL" sz="1600" b="1" dirty="0">
                          <a:latin typeface="Calibri"/>
                          <a:ea typeface="Times New Roman"/>
                          <a:cs typeface="Times New Roman"/>
                        </a:rPr>
                        <a:t>acceso de las pequeñas empresas industriales y otras empresas</a:t>
                      </a:r>
                      <a:r>
                        <a:rPr lang="es-CL" sz="1600" dirty="0">
                          <a:latin typeface="Calibri"/>
                          <a:ea typeface="Times New Roman"/>
                          <a:cs typeface="Times New Roman"/>
                        </a:rPr>
                        <a:t>, en particular en los países en desarrollo, </a:t>
                      </a:r>
                      <a:r>
                        <a:rPr lang="es-CL" sz="1600" b="1" dirty="0">
                          <a:latin typeface="Calibri"/>
                          <a:ea typeface="Times New Roman"/>
                          <a:cs typeface="Times New Roman"/>
                        </a:rPr>
                        <a:t>a los servicios financieros</a:t>
                      </a:r>
                      <a:r>
                        <a:rPr lang="es-CL" sz="1600" dirty="0">
                          <a:latin typeface="Calibri"/>
                          <a:ea typeface="Times New Roman"/>
                          <a:cs typeface="Times New Roman"/>
                        </a:rPr>
                        <a:t>, incluido el acceso a créditos asequibles, y su integración en las cadenas de valor y los mercados</a:t>
                      </a:r>
                    </a:p>
                  </a:txBody>
                  <a:tcPr marL="42988" marR="4298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45041">
                <a:tc>
                  <a:txBody>
                    <a:bodyPr/>
                    <a:lstStyle/>
                    <a:p>
                      <a:pPr>
                        <a:spcAft>
                          <a:spcPts val="0"/>
                        </a:spcAft>
                      </a:pPr>
                      <a:r>
                        <a:rPr lang="es-CL" sz="1600" dirty="0">
                          <a:solidFill>
                            <a:srgbClr val="000000"/>
                          </a:solidFill>
                          <a:latin typeface="Calibri"/>
                          <a:ea typeface="Times New Roman"/>
                          <a:cs typeface="Times New Roman"/>
                        </a:rPr>
                        <a:t>9.4 Para 2030, </a:t>
                      </a:r>
                      <a:r>
                        <a:rPr lang="es-CL" sz="1600" b="1" dirty="0">
                          <a:solidFill>
                            <a:srgbClr val="000000"/>
                          </a:solidFill>
                          <a:latin typeface="Calibri"/>
                          <a:ea typeface="Times New Roman"/>
                          <a:cs typeface="Times New Roman"/>
                        </a:rPr>
                        <a:t>mejorar la infraestructura y reajustar las industrias para que sean sostenibles</a:t>
                      </a:r>
                      <a:r>
                        <a:rPr lang="es-CL" sz="1600" dirty="0">
                          <a:solidFill>
                            <a:srgbClr val="000000"/>
                          </a:solidFill>
                          <a:latin typeface="Calibri"/>
                          <a:ea typeface="Times New Roman"/>
                          <a:cs typeface="Times New Roman"/>
                        </a:rPr>
                        <a:t>, usando los recursos con mayor eficacia y promoviendo la adopción  de </a:t>
                      </a:r>
                      <a:r>
                        <a:rPr lang="es-CL" sz="1600" u="sng" dirty="0">
                          <a:solidFill>
                            <a:srgbClr val="000000"/>
                          </a:solidFill>
                          <a:latin typeface="Calibri"/>
                          <a:ea typeface="Times New Roman"/>
                          <a:cs typeface="Times New Roman"/>
                        </a:rPr>
                        <a:t>tecnologías y procesos industriales limpios y ambientalmente racionales</a:t>
                      </a:r>
                      <a:r>
                        <a:rPr lang="es-CL" sz="1600" dirty="0">
                          <a:solidFill>
                            <a:srgbClr val="000000"/>
                          </a:solidFill>
                          <a:latin typeface="Calibri"/>
                          <a:ea typeface="Times New Roman"/>
                          <a:cs typeface="Times New Roman"/>
                        </a:rPr>
                        <a:t>, y logrando que todos los países adopten medidas de acuerdo con sus capacidades respectivas</a:t>
                      </a:r>
                      <a:endParaRPr lang="es-CL" sz="1600" dirty="0">
                        <a:solidFill>
                          <a:srgbClr val="000000"/>
                        </a:solidFill>
                        <a:latin typeface="Times New Roman"/>
                        <a:ea typeface="Times New Roman"/>
                        <a:cs typeface="Times New Roman"/>
                      </a:endParaRPr>
                    </a:p>
                  </a:txBody>
                  <a:tcPr marL="42988" marR="4298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5 CuadroTexto"/>
          <p:cNvSpPr txBox="1"/>
          <p:nvPr/>
        </p:nvSpPr>
        <p:spPr>
          <a:xfrm>
            <a:off x="418512" y="1329368"/>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1884870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r>
              <a:rPr lang="es-CL" sz="1800" b="1" dirty="0">
                <a:solidFill>
                  <a:srgbClr val="FF0000"/>
                </a:solidFill>
                <a:latin typeface="Verdana" pitchFamily="34" charset="0"/>
                <a:ea typeface="Verdana" pitchFamily="34" charset="0"/>
                <a:cs typeface="Verdana" pitchFamily="34" charset="0"/>
              </a:rPr>
              <a:t>Objetivo 9. Construir infraestructuras </a:t>
            </a:r>
            <a:r>
              <a:rPr lang="es-CL" sz="1800" b="1" dirty="0" err="1">
                <a:solidFill>
                  <a:srgbClr val="FF0000"/>
                </a:solidFill>
                <a:latin typeface="Verdana" pitchFamily="34" charset="0"/>
                <a:ea typeface="Verdana" pitchFamily="34" charset="0"/>
                <a:cs typeface="Verdana" pitchFamily="34" charset="0"/>
              </a:rPr>
              <a:t>resilientes</a:t>
            </a:r>
            <a:r>
              <a:rPr lang="es-CL" sz="1800" b="1" dirty="0">
                <a:solidFill>
                  <a:srgbClr val="FF0000"/>
                </a:solidFill>
                <a:latin typeface="Verdana" pitchFamily="34" charset="0"/>
                <a:ea typeface="Verdana" pitchFamily="34" charset="0"/>
                <a:cs typeface="Verdana" pitchFamily="34" charset="0"/>
              </a:rPr>
              <a:t>, promover la industrialización inclusiva y sostenible y fomentar la innovación</a:t>
            </a:r>
          </a:p>
        </p:txBody>
      </p:sp>
      <p:pic>
        <p:nvPicPr>
          <p:cNvPr id="40962" name="Picture 2"/>
          <p:cNvPicPr>
            <a:picLocks noChangeAspect="1" noChangeArrowheads="1"/>
          </p:cNvPicPr>
          <p:nvPr/>
        </p:nvPicPr>
        <p:blipFill>
          <a:blip r:embed="rId2" cstate="print"/>
          <a:srcRect/>
          <a:stretch>
            <a:fillRect/>
          </a:stretch>
        </p:blipFill>
        <p:spPr bwMode="auto">
          <a:xfrm>
            <a:off x="467544" y="260648"/>
            <a:ext cx="1143000" cy="1224136"/>
          </a:xfrm>
          <a:prstGeom prst="rect">
            <a:avLst/>
          </a:prstGeom>
          <a:noFill/>
          <a:ln w="9525">
            <a:noFill/>
            <a:miter lim="800000"/>
            <a:headEnd/>
            <a:tailEnd/>
          </a:ln>
        </p:spPr>
      </p:pic>
      <p:graphicFrame>
        <p:nvGraphicFramePr>
          <p:cNvPr id="5" name="4 Tabla"/>
          <p:cNvGraphicFramePr>
            <a:graphicFrameLocks noGrp="1"/>
          </p:cNvGraphicFramePr>
          <p:nvPr/>
        </p:nvGraphicFramePr>
        <p:xfrm>
          <a:off x="467544" y="1700807"/>
          <a:ext cx="8280920" cy="4824536"/>
        </p:xfrm>
        <a:graphic>
          <a:graphicData uri="http://schemas.openxmlformats.org/drawingml/2006/table">
            <a:tbl>
              <a:tblPr/>
              <a:tblGrid>
                <a:gridCol w="8280920">
                  <a:extLst>
                    <a:ext uri="{9D8B030D-6E8A-4147-A177-3AD203B41FA5}">
                      <a16:colId xmlns:a16="http://schemas.microsoft.com/office/drawing/2014/main" val="20000"/>
                    </a:ext>
                  </a:extLst>
                </a:gridCol>
              </a:tblGrid>
              <a:tr h="1669389">
                <a:tc>
                  <a:txBody>
                    <a:bodyPr/>
                    <a:lstStyle/>
                    <a:p>
                      <a:pPr>
                        <a:spcAft>
                          <a:spcPts val="0"/>
                        </a:spcAft>
                      </a:pPr>
                      <a:r>
                        <a:rPr lang="es-CL" sz="1600" dirty="0">
                          <a:solidFill>
                            <a:srgbClr val="000000"/>
                          </a:solidFill>
                          <a:latin typeface="Calibri"/>
                          <a:ea typeface="Times New Roman"/>
                          <a:cs typeface="Times New Roman"/>
                        </a:rPr>
                        <a:t>9.5 </a:t>
                      </a:r>
                      <a:r>
                        <a:rPr lang="es-CL" sz="1600" b="1" dirty="0">
                          <a:solidFill>
                            <a:srgbClr val="000000"/>
                          </a:solidFill>
                          <a:latin typeface="Calibri"/>
                          <a:ea typeface="Times New Roman"/>
                          <a:cs typeface="Times New Roman"/>
                        </a:rPr>
                        <a:t>Aumentar la investigación científica y mejorar la capacidad tecnológica de los sectores industriales </a:t>
                      </a:r>
                      <a:r>
                        <a:rPr lang="es-CL" sz="1600" dirty="0">
                          <a:solidFill>
                            <a:srgbClr val="000000"/>
                          </a:solidFill>
                          <a:latin typeface="Calibri"/>
                          <a:ea typeface="Times New Roman"/>
                          <a:cs typeface="Times New Roman"/>
                        </a:rPr>
                        <a:t>de todos los países, en particular los países en desarrollo, entre otras cosas fomentando la innovación y aumentando sustancialmente el número de personas que trabajan en el campo de la investigación y el desarrollo por cada millón de personas, así como aumentando los gastos en investigación y desarrollo de los sectores público y privado para 2013</a:t>
                      </a:r>
                      <a:endParaRPr lang="es-CL" sz="1600" dirty="0">
                        <a:solidFill>
                          <a:srgbClr val="000000"/>
                        </a:solidFill>
                        <a:latin typeface="Times New Roman"/>
                        <a:ea typeface="Times New Roman"/>
                        <a:cs typeface="Times New Roman"/>
                      </a:endParaRPr>
                    </a:p>
                  </a:txBody>
                  <a:tcPr marL="42988" marR="4298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01634">
                <a:tc>
                  <a:txBody>
                    <a:bodyPr/>
                    <a:lstStyle/>
                    <a:p>
                      <a:pPr>
                        <a:spcAft>
                          <a:spcPts val="0"/>
                        </a:spcAft>
                      </a:pPr>
                      <a:r>
                        <a:rPr lang="es-CL" sz="1600" dirty="0">
                          <a:solidFill>
                            <a:srgbClr val="000000"/>
                          </a:solidFill>
                          <a:latin typeface="Calibri"/>
                          <a:ea typeface="Times New Roman"/>
                          <a:cs typeface="Times New Roman"/>
                        </a:rPr>
                        <a:t>9.a Facilitar el desarrollo de infraestructuras sostenibles y </a:t>
                      </a:r>
                      <a:r>
                        <a:rPr lang="es-CL" sz="1600" dirty="0" err="1">
                          <a:solidFill>
                            <a:srgbClr val="000000"/>
                          </a:solidFill>
                          <a:latin typeface="Calibri"/>
                          <a:ea typeface="Times New Roman"/>
                          <a:cs typeface="Times New Roman"/>
                        </a:rPr>
                        <a:t>resilientes</a:t>
                      </a:r>
                      <a:r>
                        <a:rPr lang="es-CL" sz="1600" dirty="0">
                          <a:solidFill>
                            <a:srgbClr val="000000"/>
                          </a:solidFill>
                          <a:latin typeface="Calibri"/>
                          <a:ea typeface="Times New Roman"/>
                          <a:cs typeface="Times New Roman"/>
                        </a:rPr>
                        <a:t> en los países en desarrollo con un mayor apoyo financiero, tecnológico y técnico a los países de África, los países menos adelantados, los países en desarrollo sin litoral y los pequeños Estados insulares en desarrollo</a:t>
                      </a:r>
                      <a:endParaRPr lang="es-CL" sz="1600" dirty="0">
                        <a:solidFill>
                          <a:srgbClr val="000000"/>
                        </a:solidFill>
                        <a:latin typeface="Times New Roman"/>
                        <a:ea typeface="Times New Roman"/>
                        <a:cs typeface="Times New Roman"/>
                      </a:endParaRPr>
                    </a:p>
                  </a:txBody>
                  <a:tcPr marL="42988" marR="4298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01634">
                <a:tc>
                  <a:txBody>
                    <a:bodyPr/>
                    <a:lstStyle/>
                    <a:p>
                      <a:pPr>
                        <a:spcAft>
                          <a:spcPts val="0"/>
                        </a:spcAft>
                      </a:pPr>
                      <a:r>
                        <a:rPr lang="es-CL" sz="1600" dirty="0">
                          <a:solidFill>
                            <a:srgbClr val="000000"/>
                          </a:solidFill>
                          <a:latin typeface="Calibri"/>
                          <a:ea typeface="Times New Roman"/>
                          <a:cs typeface="Times New Roman"/>
                        </a:rPr>
                        <a:t>9.b </a:t>
                      </a:r>
                      <a:r>
                        <a:rPr lang="es-CL" sz="1600" b="1" dirty="0">
                          <a:solidFill>
                            <a:srgbClr val="000000"/>
                          </a:solidFill>
                          <a:latin typeface="Calibri"/>
                          <a:ea typeface="Times New Roman"/>
                          <a:cs typeface="Times New Roman"/>
                        </a:rPr>
                        <a:t>Apoyar el desarrollo de tecnologías nacionales, la investigación y la innovación en los países en desarrollo, </a:t>
                      </a:r>
                      <a:r>
                        <a:rPr lang="es-CL" sz="1600" dirty="0">
                          <a:solidFill>
                            <a:srgbClr val="000000"/>
                          </a:solidFill>
                          <a:latin typeface="Calibri"/>
                          <a:ea typeface="Times New Roman"/>
                          <a:cs typeface="Times New Roman"/>
                        </a:rPr>
                        <a:t>en particular garantizando un entorno normativo propicio a la diversificación industrial y la adición de valor a los productos básicos, entre otras cosas</a:t>
                      </a:r>
                      <a:endParaRPr lang="es-CL" sz="1600" dirty="0">
                        <a:solidFill>
                          <a:srgbClr val="000000"/>
                        </a:solidFill>
                        <a:latin typeface="Times New Roman"/>
                        <a:ea typeface="Times New Roman"/>
                        <a:cs typeface="Times New Roman"/>
                      </a:endParaRPr>
                    </a:p>
                  </a:txBody>
                  <a:tcPr marL="42988" marR="4298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51879">
                <a:tc>
                  <a:txBody>
                    <a:bodyPr/>
                    <a:lstStyle/>
                    <a:p>
                      <a:pPr>
                        <a:lnSpc>
                          <a:spcPct val="115000"/>
                        </a:lnSpc>
                        <a:spcAft>
                          <a:spcPts val="0"/>
                        </a:spcAft>
                      </a:pPr>
                      <a:r>
                        <a:rPr lang="es-CL" sz="1600" dirty="0">
                          <a:latin typeface="Calibri"/>
                          <a:ea typeface="Times New Roman"/>
                          <a:cs typeface="Times New Roman"/>
                        </a:rPr>
                        <a:t>9.c </a:t>
                      </a:r>
                      <a:r>
                        <a:rPr lang="es-CL" sz="1600" b="1" dirty="0">
                          <a:latin typeface="Calibri"/>
                          <a:ea typeface="Times New Roman"/>
                          <a:cs typeface="Times New Roman"/>
                        </a:rPr>
                        <a:t>Aumentar de forma significativa el acceso a la tecnología de la información y las comunicaciones y </a:t>
                      </a:r>
                      <a:r>
                        <a:rPr lang="es-CL" sz="1600" dirty="0">
                          <a:latin typeface="Calibri"/>
                          <a:ea typeface="Times New Roman"/>
                          <a:cs typeface="Times New Roman"/>
                        </a:rPr>
                        <a:t>esforzarse por facilitar el acceso universal y asequible a Internet en los países menos adelantados a más tardar en 2020</a:t>
                      </a:r>
                    </a:p>
                  </a:txBody>
                  <a:tcPr marL="42988" marR="4298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59968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r>
              <a:rPr lang="es-CL" sz="1800" b="1" dirty="0">
                <a:solidFill>
                  <a:srgbClr val="D60093"/>
                </a:solidFill>
                <a:latin typeface="Verdana" pitchFamily="34" charset="0"/>
                <a:ea typeface="Verdana" pitchFamily="34" charset="0"/>
                <a:cs typeface="Verdana" pitchFamily="34" charset="0"/>
              </a:rPr>
              <a:t>Objetivo 10. Reducir la desigualdad en y entre los países</a:t>
            </a:r>
          </a:p>
        </p:txBody>
      </p:sp>
      <p:pic>
        <p:nvPicPr>
          <p:cNvPr id="41985" name="Picture 1"/>
          <p:cNvPicPr>
            <a:picLocks noChangeAspect="1" noChangeArrowheads="1"/>
          </p:cNvPicPr>
          <p:nvPr/>
        </p:nvPicPr>
        <p:blipFill>
          <a:blip r:embed="rId2" cstate="print"/>
          <a:srcRect/>
          <a:stretch>
            <a:fillRect/>
          </a:stretch>
        </p:blipFill>
        <p:spPr bwMode="auto">
          <a:xfrm>
            <a:off x="395536" y="116632"/>
            <a:ext cx="1143000" cy="1152128"/>
          </a:xfrm>
          <a:prstGeom prst="rect">
            <a:avLst/>
          </a:prstGeom>
          <a:noFill/>
          <a:ln w="9525">
            <a:noFill/>
            <a:miter lim="800000"/>
            <a:headEnd/>
            <a:tailEnd/>
          </a:ln>
        </p:spPr>
      </p:pic>
      <p:graphicFrame>
        <p:nvGraphicFramePr>
          <p:cNvPr id="5" name="4 Tabla"/>
          <p:cNvGraphicFramePr>
            <a:graphicFrameLocks noGrp="1"/>
          </p:cNvGraphicFramePr>
          <p:nvPr>
            <p:extLst>
              <p:ext uri="{D42A27DB-BD31-4B8C-83A1-F6EECF244321}">
                <p14:modId xmlns:p14="http://schemas.microsoft.com/office/powerpoint/2010/main" val="2478842115"/>
              </p:ext>
            </p:extLst>
          </p:nvPr>
        </p:nvGraphicFramePr>
        <p:xfrm>
          <a:off x="361246" y="1772816"/>
          <a:ext cx="8136904" cy="4530504"/>
        </p:xfrm>
        <a:graphic>
          <a:graphicData uri="http://schemas.openxmlformats.org/drawingml/2006/table">
            <a:tbl>
              <a:tblPr/>
              <a:tblGrid>
                <a:gridCol w="8136904">
                  <a:extLst>
                    <a:ext uri="{9D8B030D-6E8A-4147-A177-3AD203B41FA5}">
                      <a16:colId xmlns:a16="http://schemas.microsoft.com/office/drawing/2014/main" val="20000"/>
                    </a:ext>
                  </a:extLst>
                </a:gridCol>
              </a:tblGrid>
              <a:tr h="780087">
                <a:tc>
                  <a:txBody>
                    <a:bodyPr/>
                    <a:lstStyle/>
                    <a:p>
                      <a:pPr>
                        <a:lnSpc>
                          <a:spcPct val="115000"/>
                        </a:lnSpc>
                        <a:spcAft>
                          <a:spcPts val="0"/>
                        </a:spcAft>
                      </a:pPr>
                      <a:r>
                        <a:rPr lang="es-CL" sz="1600" dirty="0">
                          <a:latin typeface="Calibri"/>
                          <a:ea typeface="Times New Roman"/>
                          <a:cs typeface="Times New Roman"/>
                        </a:rPr>
                        <a:t>10.1 Para 2030, </a:t>
                      </a:r>
                      <a:r>
                        <a:rPr lang="es-CL" sz="1600" b="1" dirty="0">
                          <a:latin typeface="Calibri"/>
                          <a:ea typeface="Times New Roman"/>
                          <a:cs typeface="Times New Roman"/>
                        </a:rPr>
                        <a:t>lograr progresivamente y mantener el crecimiento de los ingresos del 40% más pobre de la población a una tasa superior a la media nacional</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20113">
                <a:tc>
                  <a:txBody>
                    <a:bodyPr/>
                    <a:lstStyle/>
                    <a:p>
                      <a:pPr>
                        <a:lnSpc>
                          <a:spcPct val="115000"/>
                        </a:lnSpc>
                        <a:spcAft>
                          <a:spcPts val="0"/>
                        </a:spcAft>
                      </a:pPr>
                      <a:r>
                        <a:rPr lang="es-CL" sz="1600" dirty="0">
                          <a:latin typeface="Calibri"/>
                          <a:ea typeface="Times New Roman"/>
                          <a:cs typeface="Times New Roman"/>
                        </a:rPr>
                        <a:t>10.2 Para 2030, potenciar y promover </a:t>
                      </a:r>
                      <a:r>
                        <a:rPr lang="es-CL" sz="1600" b="1" dirty="0">
                          <a:latin typeface="Calibri"/>
                          <a:ea typeface="Times New Roman"/>
                          <a:cs typeface="Times New Roman"/>
                        </a:rPr>
                        <a:t>la inclusión social, económica y política de todas las personas,</a:t>
                      </a:r>
                      <a:r>
                        <a:rPr lang="es-CL" sz="1600" dirty="0">
                          <a:latin typeface="Calibri"/>
                          <a:ea typeface="Times New Roman"/>
                          <a:cs typeface="Times New Roman"/>
                        </a:rPr>
                        <a:t> independientemente de su </a:t>
                      </a:r>
                      <a:r>
                        <a:rPr lang="es-CL" sz="1600" u="sng" dirty="0">
                          <a:latin typeface="Calibri"/>
                          <a:ea typeface="Times New Roman"/>
                          <a:cs typeface="Times New Roman"/>
                        </a:rPr>
                        <a:t>edad, sexo, discapacidad, raza, etnia, origen, religión o situación económica u otra condición</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70130">
                <a:tc>
                  <a:txBody>
                    <a:bodyPr/>
                    <a:lstStyle/>
                    <a:p>
                      <a:pPr>
                        <a:lnSpc>
                          <a:spcPct val="115000"/>
                        </a:lnSpc>
                        <a:spcAft>
                          <a:spcPts val="0"/>
                        </a:spcAft>
                      </a:pPr>
                      <a:r>
                        <a:rPr lang="es-CL" sz="1600" dirty="0">
                          <a:latin typeface="Calibri"/>
                          <a:ea typeface="Times New Roman"/>
                          <a:cs typeface="Times New Roman"/>
                        </a:rPr>
                        <a:t>10.3 </a:t>
                      </a:r>
                      <a:r>
                        <a:rPr lang="es-CL" sz="1600" b="1" dirty="0">
                          <a:latin typeface="Calibri"/>
                          <a:ea typeface="Times New Roman"/>
                          <a:cs typeface="Times New Roman"/>
                        </a:rPr>
                        <a:t>Garantizar la igualdad de oportunidades y reducir la desigualdad de los resultados</a:t>
                      </a:r>
                      <a:r>
                        <a:rPr lang="es-CL" sz="1600" dirty="0">
                          <a:latin typeface="Calibri"/>
                          <a:ea typeface="Times New Roman"/>
                          <a:cs typeface="Times New Roman"/>
                        </a:rPr>
                        <a:t>, en particular mediante la </a:t>
                      </a:r>
                      <a:r>
                        <a:rPr lang="es-CL" sz="1600" b="1" dirty="0">
                          <a:latin typeface="Calibri"/>
                          <a:ea typeface="Times New Roman"/>
                          <a:cs typeface="Times New Roman"/>
                        </a:rPr>
                        <a:t>eliminación de las leyes, políticas y prácticas discriminatorias </a:t>
                      </a:r>
                      <a:r>
                        <a:rPr lang="es-CL" sz="1600" dirty="0">
                          <a:latin typeface="Calibri"/>
                          <a:ea typeface="Times New Roman"/>
                          <a:cs typeface="Times New Roman"/>
                        </a:rPr>
                        <a:t>y la promoción de leyes, políticas y medidas adecuadas a ese respecto</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80087">
                <a:tc>
                  <a:txBody>
                    <a:bodyPr/>
                    <a:lstStyle/>
                    <a:p>
                      <a:pPr>
                        <a:lnSpc>
                          <a:spcPct val="115000"/>
                        </a:lnSpc>
                        <a:spcAft>
                          <a:spcPts val="0"/>
                        </a:spcAft>
                      </a:pPr>
                      <a:r>
                        <a:rPr lang="es-CL" sz="1600" dirty="0">
                          <a:latin typeface="Calibri"/>
                          <a:ea typeface="Times New Roman"/>
                          <a:cs typeface="Times New Roman"/>
                        </a:rPr>
                        <a:t>10.4 </a:t>
                      </a:r>
                      <a:r>
                        <a:rPr lang="es-CL" sz="1600" b="1" dirty="0">
                          <a:latin typeface="Calibri"/>
                          <a:ea typeface="Times New Roman"/>
                          <a:cs typeface="Times New Roman"/>
                        </a:rPr>
                        <a:t>Adoptar políticas, en especial fiscales, salariales y de protección social</a:t>
                      </a:r>
                      <a:r>
                        <a:rPr lang="es-CL" sz="1600" dirty="0">
                          <a:latin typeface="Calibri"/>
                          <a:ea typeface="Times New Roman"/>
                          <a:cs typeface="Times New Roman"/>
                        </a:rPr>
                        <a:t>, y lograr progresivamente una mayor igualdad</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80087">
                <a:tc>
                  <a:txBody>
                    <a:bodyPr/>
                    <a:lstStyle/>
                    <a:p>
                      <a:pPr>
                        <a:lnSpc>
                          <a:spcPct val="115000"/>
                        </a:lnSpc>
                        <a:spcAft>
                          <a:spcPts val="0"/>
                        </a:spcAft>
                      </a:pPr>
                      <a:r>
                        <a:rPr lang="es-CL" sz="1600" dirty="0">
                          <a:latin typeface="Calibri"/>
                          <a:ea typeface="Times New Roman"/>
                          <a:cs typeface="Times New Roman"/>
                        </a:rPr>
                        <a:t>10.5 </a:t>
                      </a:r>
                      <a:r>
                        <a:rPr lang="es-CL" sz="1600" b="1" dirty="0">
                          <a:latin typeface="Calibri"/>
                          <a:ea typeface="Times New Roman"/>
                          <a:cs typeface="Times New Roman"/>
                        </a:rPr>
                        <a:t>Mejorar la reglamentación y vigilancia de las instituciones y los mercados financieros </a:t>
                      </a:r>
                      <a:r>
                        <a:rPr lang="es-CL" sz="1600" dirty="0">
                          <a:latin typeface="Calibri"/>
                          <a:ea typeface="Times New Roman"/>
                          <a:cs typeface="Times New Roman"/>
                        </a:rPr>
                        <a:t>mundiales y fortalecer la aplicación de esa reglamentación</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5 CuadroTexto"/>
          <p:cNvSpPr txBox="1"/>
          <p:nvPr/>
        </p:nvSpPr>
        <p:spPr>
          <a:xfrm>
            <a:off x="418512" y="1268760"/>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2633601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r>
              <a:rPr lang="es-CL" sz="1800" b="1" dirty="0">
                <a:solidFill>
                  <a:srgbClr val="D60093"/>
                </a:solidFill>
                <a:latin typeface="Verdana" pitchFamily="34" charset="0"/>
                <a:ea typeface="Verdana" pitchFamily="34" charset="0"/>
                <a:cs typeface="Verdana" pitchFamily="34" charset="0"/>
              </a:rPr>
              <a:t>Objetivo 10. Reducir la desigualdad en y entre los países</a:t>
            </a:r>
          </a:p>
        </p:txBody>
      </p:sp>
      <p:pic>
        <p:nvPicPr>
          <p:cNvPr id="41985" name="Picture 1"/>
          <p:cNvPicPr>
            <a:picLocks noChangeAspect="1" noChangeArrowheads="1"/>
          </p:cNvPicPr>
          <p:nvPr/>
        </p:nvPicPr>
        <p:blipFill>
          <a:blip r:embed="rId2" cstate="print"/>
          <a:srcRect/>
          <a:stretch>
            <a:fillRect/>
          </a:stretch>
        </p:blipFill>
        <p:spPr bwMode="auto">
          <a:xfrm>
            <a:off x="467544" y="260649"/>
            <a:ext cx="1143000" cy="1152128"/>
          </a:xfrm>
          <a:prstGeom prst="rect">
            <a:avLst/>
          </a:prstGeom>
          <a:noFill/>
          <a:ln w="9525">
            <a:noFill/>
            <a:miter lim="800000"/>
            <a:headEnd/>
            <a:tailEnd/>
          </a:ln>
        </p:spPr>
      </p:pic>
      <p:graphicFrame>
        <p:nvGraphicFramePr>
          <p:cNvPr id="5" name="4 Tabla"/>
          <p:cNvGraphicFramePr>
            <a:graphicFrameLocks noGrp="1"/>
          </p:cNvGraphicFramePr>
          <p:nvPr/>
        </p:nvGraphicFramePr>
        <p:xfrm>
          <a:off x="467544" y="1556791"/>
          <a:ext cx="8136904" cy="4896544"/>
        </p:xfrm>
        <a:graphic>
          <a:graphicData uri="http://schemas.openxmlformats.org/drawingml/2006/table">
            <a:tbl>
              <a:tblPr/>
              <a:tblGrid>
                <a:gridCol w="8136904">
                  <a:extLst>
                    <a:ext uri="{9D8B030D-6E8A-4147-A177-3AD203B41FA5}">
                      <a16:colId xmlns:a16="http://schemas.microsoft.com/office/drawing/2014/main" val="20000"/>
                    </a:ext>
                  </a:extLst>
                </a:gridCol>
              </a:tblGrid>
              <a:tr h="979309">
                <a:tc>
                  <a:txBody>
                    <a:bodyPr/>
                    <a:lstStyle/>
                    <a:p>
                      <a:pPr>
                        <a:lnSpc>
                          <a:spcPct val="115000"/>
                        </a:lnSpc>
                        <a:spcAft>
                          <a:spcPts val="0"/>
                        </a:spcAft>
                      </a:pPr>
                      <a:r>
                        <a:rPr lang="es-CL" sz="1600" dirty="0">
                          <a:latin typeface="Calibri"/>
                          <a:ea typeface="Times New Roman"/>
                          <a:cs typeface="Times New Roman"/>
                        </a:rPr>
                        <a:t>10.6 Velar por una mayor representación y voz de los países en desarrollo en la adopción de decisiones en las instituciones económicas y financieras internacionales para que estas sean más eficaces, fiables, responsables y legítimas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9309">
                <a:tc>
                  <a:txBody>
                    <a:bodyPr/>
                    <a:lstStyle/>
                    <a:p>
                      <a:pPr>
                        <a:lnSpc>
                          <a:spcPct val="115000"/>
                        </a:lnSpc>
                        <a:spcAft>
                          <a:spcPts val="0"/>
                        </a:spcAft>
                      </a:pPr>
                      <a:r>
                        <a:rPr lang="es-CL" sz="1600" dirty="0">
                          <a:latin typeface="Calibri"/>
                          <a:ea typeface="Times New Roman"/>
                          <a:cs typeface="Times New Roman"/>
                        </a:rPr>
                        <a:t>10.7 </a:t>
                      </a:r>
                      <a:r>
                        <a:rPr lang="es-CL" sz="1600" b="1" dirty="0">
                          <a:latin typeface="Calibri"/>
                          <a:ea typeface="Times New Roman"/>
                          <a:cs typeface="Times New Roman"/>
                        </a:rPr>
                        <a:t>Facilitar la migración y la movilidad ordenadas, seguras, regulares y responsables de las personas</a:t>
                      </a:r>
                      <a:r>
                        <a:rPr lang="es-CL" sz="1600" dirty="0">
                          <a:latin typeface="Calibri"/>
                          <a:ea typeface="Times New Roman"/>
                          <a:cs typeface="Times New Roman"/>
                        </a:rPr>
                        <a:t>, entre otras cosas mediante la aplicación de políticas migratorias planificadas y bien gestionadas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79309">
                <a:tc>
                  <a:txBody>
                    <a:bodyPr/>
                    <a:lstStyle/>
                    <a:p>
                      <a:pPr>
                        <a:lnSpc>
                          <a:spcPct val="115000"/>
                        </a:lnSpc>
                        <a:spcAft>
                          <a:spcPts val="0"/>
                        </a:spcAft>
                      </a:pPr>
                      <a:r>
                        <a:rPr lang="es-CL" sz="1600" dirty="0">
                          <a:latin typeface="Calibri"/>
                          <a:ea typeface="Times New Roman"/>
                          <a:cs typeface="Times New Roman"/>
                        </a:rPr>
                        <a:t>10.a Aplicar el principio del trato especial y diferenciado para los países en desarrollo, en particular los países menos adelantados, de conformidad con los acuerdos de la Organización Mundial del Comercio</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05745">
                <a:tc>
                  <a:txBody>
                    <a:bodyPr/>
                    <a:lstStyle/>
                    <a:p>
                      <a:pPr>
                        <a:lnSpc>
                          <a:spcPct val="115000"/>
                        </a:lnSpc>
                        <a:spcAft>
                          <a:spcPts val="0"/>
                        </a:spcAft>
                      </a:pPr>
                      <a:r>
                        <a:rPr lang="es-CL" sz="1600" dirty="0">
                          <a:latin typeface="Calibri"/>
                          <a:ea typeface="Times New Roman"/>
                          <a:cs typeface="Times New Roman"/>
                        </a:rPr>
                        <a:t>10.b </a:t>
                      </a:r>
                      <a:r>
                        <a:rPr lang="es-CL" sz="1600" b="1" dirty="0">
                          <a:latin typeface="Calibri"/>
                          <a:ea typeface="Times New Roman"/>
                          <a:cs typeface="Times New Roman"/>
                        </a:rPr>
                        <a:t>Alentar la asistencia oficial para el desarrollo y las corrientes financieras</a:t>
                      </a:r>
                      <a:r>
                        <a:rPr lang="es-CL" sz="1600" dirty="0">
                          <a:latin typeface="Calibri"/>
                          <a:ea typeface="Times New Roman"/>
                          <a:cs typeface="Times New Roman"/>
                        </a:rPr>
                        <a:t>, incluida la inversión extranjera directa, para los Estados con mayores necesidades, en particular los países menos adelantados, los países de África, los pequeños Estados insulares en desarrollo y los países en desarrollo sin litoral, en consonancia con sus planes y programas nacionales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2872">
                <a:tc>
                  <a:txBody>
                    <a:bodyPr/>
                    <a:lstStyle/>
                    <a:p>
                      <a:pPr>
                        <a:lnSpc>
                          <a:spcPct val="115000"/>
                        </a:lnSpc>
                        <a:spcAft>
                          <a:spcPts val="0"/>
                        </a:spcAft>
                      </a:pPr>
                      <a:r>
                        <a:rPr lang="es-CL" sz="1600" dirty="0">
                          <a:latin typeface="Calibri"/>
                          <a:ea typeface="Times New Roman"/>
                          <a:cs typeface="Times New Roman"/>
                        </a:rPr>
                        <a:t>10.c Para 2030, </a:t>
                      </a:r>
                      <a:r>
                        <a:rPr lang="es-CL" sz="1600" b="1" dirty="0">
                          <a:latin typeface="Calibri"/>
                          <a:ea typeface="Times New Roman"/>
                          <a:cs typeface="Times New Roman"/>
                        </a:rPr>
                        <a:t>reducir a menos del 3% los costos de transacción de las remesas de los migrantes </a:t>
                      </a:r>
                      <a:r>
                        <a:rPr lang="es-CL" sz="1600" dirty="0">
                          <a:latin typeface="Calibri"/>
                          <a:ea typeface="Times New Roman"/>
                          <a:cs typeface="Times New Roman"/>
                        </a:rPr>
                        <a:t>y eliminar los canales de envío de remesas con un costo superior al 5%</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85723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1EF1BF81-6E73-4442-8DFC-E09CC9C1AB01}" type="slidenum">
              <a:rPr lang="es-ES" altLang="es-CL" sz="1200" smtClean="0">
                <a:solidFill>
                  <a:srgbClr val="898989"/>
                </a:solidFill>
              </a:rPr>
              <a:pPr>
                <a:spcBef>
                  <a:spcPct val="0"/>
                </a:spcBef>
                <a:buFontTx/>
                <a:buNone/>
              </a:pPr>
              <a:t>19</a:t>
            </a:fld>
            <a:endParaRPr lang="es-ES" altLang="es-CL" sz="1200">
              <a:solidFill>
                <a:srgbClr val="898989"/>
              </a:solidFill>
            </a:endParaRPr>
          </a:p>
        </p:txBody>
      </p:sp>
      <p:pic>
        <p:nvPicPr>
          <p:cNvPr id="1024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273" y="111106"/>
            <a:ext cx="792162"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51" name="1 Rectángulo"/>
          <p:cNvSpPr>
            <a:spLocks noChangeArrowheads="1"/>
          </p:cNvSpPr>
          <p:nvPr/>
        </p:nvSpPr>
        <p:spPr bwMode="auto">
          <a:xfrm>
            <a:off x="1021289" y="111106"/>
            <a:ext cx="6983413"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s-CL" altLang="es-CL" sz="1800" b="1" dirty="0">
                <a:solidFill>
                  <a:srgbClr val="EAB200"/>
                </a:solidFill>
                <a:latin typeface="Verdana" pitchFamily="34" charset="0"/>
              </a:rPr>
              <a:t>11. Lograr que las ciudades y los asentamientos humanos sean inclusivos, seguros, </a:t>
            </a:r>
            <a:r>
              <a:rPr lang="es-CL" altLang="es-CL" sz="1800" b="1" dirty="0" err="1">
                <a:solidFill>
                  <a:srgbClr val="EAB200"/>
                </a:solidFill>
                <a:latin typeface="Verdana" pitchFamily="34" charset="0"/>
              </a:rPr>
              <a:t>resilientes</a:t>
            </a:r>
            <a:r>
              <a:rPr lang="es-CL" altLang="es-CL" sz="1800" b="1" dirty="0">
                <a:solidFill>
                  <a:srgbClr val="EAB200"/>
                </a:solidFill>
                <a:latin typeface="Verdana" pitchFamily="34" charset="0"/>
              </a:rPr>
              <a:t> y sostenibles</a:t>
            </a:r>
          </a:p>
        </p:txBody>
      </p:sp>
      <p:graphicFrame>
        <p:nvGraphicFramePr>
          <p:cNvPr id="3" name="2 Tabla"/>
          <p:cNvGraphicFramePr>
            <a:graphicFrameLocks noGrp="1"/>
          </p:cNvGraphicFramePr>
          <p:nvPr>
            <p:extLst>
              <p:ext uri="{D42A27DB-BD31-4B8C-83A1-F6EECF244321}">
                <p14:modId xmlns:p14="http://schemas.microsoft.com/office/powerpoint/2010/main" val="2210299953"/>
              </p:ext>
            </p:extLst>
          </p:nvPr>
        </p:nvGraphicFramePr>
        <p:xfrm>
          <a:off x="291682" y="1268760"/>
          <a:ext cx="8528789" cy="4992624"/>
        </p:xfrm>
        <a:graphic>
          <a:graphicData uri="http://schemas.openxmlformats.org/drawingml/2006/table">
            <a:tbl>
              <a:tblPr firstRow="1" firstCol="1" bandRow="1"/>
              <a:tblGrid>
                <a:gridCol w="8528789">
                  <a:extLst>
                    <a:ext uri="{9D8B030D-6E8A-4147-A177-3AD203B41FA5}">
                      <a16:colId xmlns:a16="http://schemas.microsoft.com/office/drawing/2014/main" val="20000"/>
                    </a:ext>
                  </a:extLst>
                </a:gridCol>
              </a:tblGrid>
              <a:tr h="116365">
                <a:tc>
                  <a:txBody>
                    <a:bodyPr/>
                    <a:lstStyle/>
                    <a:p>
                      <a:pPr>
                        <a:lnSpc>
                          <a:spcPct val="90000"/>
                        </a:lnSpc>
                        <a:spcAft>
                          <a:spcPts val="0"/>
                        </a:spcAft>
                      </a:pPr>
                      <a:r>
                        <a:rPr lang="es-CL" sz="1400" dirty="0">
                          <a:effectLst/>
                          <a:latin typeface="Calibri"/>
                          <a:ea typeface="Times New Roman"/>
                          <a:cs typeface="Times New Roman"/>
                        </a:rPr>
                        <a:t>11.1 Para 2030, asegurar el acceso de todas las personas a viviendas y servicios básicos adecuados, seguros y asequibles y mejorar los barrios marginales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2730">
                <a:tc>
                  <a:txBody>
                    <a:bodyPr/>
                    <a:lstStyle/>
                    <a:p>
                      <a:pPr>
                        <a:lnSpc>
                          <a:spcPct val="90000"/>
                        </a:lnSpc>
                        <a:spcAft>
                          <a:spcPts val="0"/>
                        </a:spcAft>
                      </a:pPr>
                      <a:r>
                        <a:rPr lang="es-CL" sz="1400">
                          <a:effectLst/>
                          <a:latin typeface="Calibri"/>
                          <a:ea typeface="Times New Roman"/>
                          <a:cs typeface="Times New Roman"/>
                        </a:rPr>
                        <a:t>11.2 Para 2030, proporcionar acceso a sistemas de transporte seguros, asequibles, accesibles y sostenibles para todos y mejorar la seguridad vial, en particular mediante la ampliación del transporte público, prestando especial atención a las necesidades de las personas en situación vulnerable, las mujeres, los niños, las personas con discapacidad y las personas de edad</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2730">
                <a:tc>
                  <a:txBody>
                    <a:bodyPr/>
                    <a:lstStyle/>
                    <a:p>
                      <a:pPr>
                        <a:lnSpc>
                          <a:spcPct val="90000"/>
                        </a:lnSpc>
                        <a:spcAft>
                          <a:spcPts val="0"/>
                        </a:spcAft>
                      </a:pPr>
                      <a:r>
                        <a:rPr lang="es-CL" sz="1400">
                          <a:effectLst/>
                          <a:latin typeface="Calibri"/>
                          <a:ea typeface="Times New Roman"/>
                          <a:cs typeface="Times New Roman"/>
                        </a:rPr>
                        <a:t>11.3 Para 2030, aumentar la urbanización inclusiva y sostenible y la capacidad para una planificación y gestión participativas, integradas y sostenibles de los asentamientos humanos en todos los países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6365">
                <a:tc>
                  <a:txBody>
                    <a:bodyPr/>
                    <a:lstStyle/>
                    <a:p>
                      <a:pPr>
                        <a:lnSpc>
                          <a:spcPct val="90000"/>
                        </a:lnSpc>
                        <a:spcAft>
                          <a:spcPts val="0"/>
                        </a:spcAft>
                      </a:pPr>
                      <a:r>
                        <a:rPr lang="es-CL" sz="1400">
                          <a:effectLst/>
                          <a:latin typeface="Calibri"/>
                          <a:ea typeface="Times New Roman"/>
                          <a:cs typeface="Times New Roman"/>
                        </a:rPr>
                        <a:t>11.4 Redoblar los esfuerzos para proteger y salvaguardar el patrimonio cultural y natural del mundo</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9095">
                <a:tc>
                  <a:txBody>
                    <a:bodyPr/>
                    <a:lstStyle/>
                    <a:p>
                      <a:pPr>
                        <a:lnSpc>
                          <a:spcPct val="90000"/>
                        </a:lnSpc>
                        <a:spcAft>
                          <a:spcPts val="0"/>
                        </a:spcAft>
                      </a:pPr>
                      <a:r>
                        <a:rPr lang="es-CL" sz="1400" dirty="0">
                          <a:effectLst/>
                          <a:latin typeface="Calibri"/>
                          <a:ea typeface="Times New Roman"/>
                          <a:cs typeface="Times New Roman"/>
                        </a:rPr>
                        <a:t>11.5 Para 2030, reducir de forma significativa el número de muertes y de personas afectadas por los desastres, incluidos los relacionados con el agua, y reducir sustancialmente las pérdidas económicas directas vinculadas al producto interno bruto mundial causadas por los desastres, haciendo especial hincapié en la protección de los pobres y las personas en situaciones vulnerables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2730">
                <a:tc>
                  <a:txBody>
                    <a:bodyPr/>
                    <a:lstStyle/>
                    <a:p>
                      <a:pPr>
                        <a:lnSpc>
                          <a:spcPct val="90000"/>
                        </a:lnSpc>
                        <a:spcAft>
                          <a:spcPts val="0"/>
                        </a:spcAft>
                      </a:pPr>
                      <a:r>
                        <a:rPr lang="es-CL" sz="1400">
                          <a:effectLst/>
                          <a:latin typeface="Calibri"/>
                          <a:ea typeface="Times New Roman"/>
                          <a:cs typeface="Times New Roman"/>
                        </a:rPr>
                        <a:t>11.6 Para 2030, reducir el impacto ambiental negativo per cápita de las ciudades, incluso prestando especial atención a la calidad del aire y la gestión de los desechos municipales y de otro tipo</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2730">
                <a:tc>
                  <a:txBody>
                    <a:bodyPr/>
                    <a:lstStyle/>
                    <a:p>
                      <a:pPr>
                        <a:lnSpc>
                          <a:spcPct val="90000"/>
                        </a:lnSpc>
                        <a:spcAft>
                          <a:spcPts val="0"/>
                        </a:spcAft>
                      </a:pPr>
                      <a:r>
                        <a:rPr lang="es-CL" sz="1400" dirty="0">
                          <a:effectLst/>
                          <a:latin typeface="Calibri"/>
                          <a:ea typeface="Times New Roman"/>
                          <a:cs typeface="Times New Roman"/>
                        </a:rPr>
                        <a:t>11.7 Para 2030, proporcionar acceso universal a zonas verdes y espacios públicos seguros, inclusivos y accesibles, en particular para las mujeres y los niños, las personas de edad y las personas con discapacidad</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2730">
                <a:tc>
                  <a:txBody>
                    <a:bodyPr/>
                    <a:lstStyle/>
                    <a:p>
                      <a:pPr>
                        <a:lnSpc>
                          <a:spcPct val="90000"/>
                        </a:lnSpc>
                        <a:spcAft>
                          <a:spcPts val="0"/>
                        </a:spcAft>
                      </a:pPr>
                      <a:r>
                        <a:rPr lang="es-CL" sz="1400">
                          <a:effectLst/>
                          <a:latin typeface="Calibri"/>
                          <a:ea typeface="Times New Roman"/>
                          <a:cs typeface="Times New Roman"/>
                        </a:rPr>
                        <a:t>11.a Apoyar los vínculos económicos, sociales y ambientales positivos entre las zonas urbanas, periurbanas y rurales mediante el fortalecimiento de la planificación del desarrollo nacional y regional</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9095">
                <a:tc>
                  <a:txBody>
                    <a:bodyPr/>
                    <a:lstStyle/>
                    <a:p>
                      <a:pPr>
                        <a:lnSpc>
                          <a:spcPct val="90000"/>
                        </a:lnSpc>
                        <a:spcAft>
                          <a:spcPts val="0"/>
                        </a:spcAft>
                      </a:pPr>
                      <a:r>
                        <a:rPr lang="es-CL" sz="1400">
                          <a:effectLst/>
                          <a:latin typeface="Calibri"/>
                          <a:ea typeface="Times New Roman"/>
                          <a:cs typeface="Times New Roman"/>
                        </a:rPr>
                        <a:t>11.b Para 2020, aumentar sustancialmente el número de ciudades y asentamientos humanos que adoptan y ponen en marcha políticas y planes integrados para promover la inclusión, el uso eficiente de los recursos, la mitigación del cambio climático y la adaptación a él y la resiliencia ante los desastres, y desarrollar y poner en práctica, en consonancia con el Marco de Sendai para la Reducción del Riesgo de Desastres 2015-2030, la gestión integral de los riesgos de desastre a todos los niveles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2730">
                <a:tc>
                  <a:txBody>
                    <a:bodyPr/>
                    <a:lstStyle/>
                    <a:p>
                      <a:pPr>
                        <a:lnSpc>
                          <a:spcPct val="90000"/>
                        </a:lnSpc>
                        <a:spcAft>
                          <a:spcPts val="0"/>
                        </a:spcAft>
                      </a:pPr>
                      <a:r>
                        <a:rPr lang="es-CL" sz="1400" dirty="0">
                          <a:effectLst/>
                          <a:latin typeface="Calibri"/>
                          <a:ea typeface="Times New Roman"/>
                          <a:cs typeface="Times New Roman"/>
                        </a:rPr>
                        <a:t>11.c Proporcionar apoyo a los países menos adelantados, incluso mediante la asistencia financiera y técnica, para que puedan construir edificios sostenibles y </a:t>
                      </a:r>
                      <a:r>
                        <a:rPr lang="es-CL" sz="1400" dirty="0" err="1">
                          <a:effectLst/>
                          <a:latin typeface="Calibri"/>
                          <a:ea typeface="Times New Roman"/>
                          <a:cs typeface="Times New Roman"/>
                        </a:rPr>
                        <a:t>resilientes</a:t>
                      </a:r>
                      <a:r>
                        <a:rPr lang="es-CL" sz="1400" dirty="0">
                          <a:effectLst/>
                          <a:latin typeface="Calibri"/>
                          <a:ea typeface="Times New Roman"/>
                          <a:cs typeface="Times New Roman"/>
                        </a:rPr>
                        <a:t> utilizando materiales locales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5" name="14 CuadroTexto"/>
          <p:cNvSpPr txBox="1"/>
          <p:nvPr/>
        </p:nvSpPr>
        <p:spPr>
          <a:xfrm>
            <a:off x="291442" y="939781"/>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199421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92090CE2-704C-45BA-97B3-63F8B7797852}" type="slidenum">
              <a:rPr lang="es-ES" altLang="es-CL" sz="1200" smtClean="0">
                <a:solidFill>
                  <a:srgbClr val="898989"/>
                </a:solidFill>
              </a:rPr>
              <a:pPr>
                <a:spcBef>
                  <a:spcPct val="0"/>
                </a:spcBef>
                <a:buFontTx/>
                <a:buNone/>
              </a:pPr>
              <a:t>2</a:t>
            </a:fld>
            <a:endParaRPr lang="es-ES" altLang="es-CL" sz="1200">
              <a:solidFill>
                <a:srgbClr val="898989"/>
              </a:solidFill>
            </a:endParaRPr>
          </a:p>
        </p:txBody>
      </p:sp>
      <p:sp>
        <p:nvSpPr>
          <p:cNvPr id="3" name="2 Rectángulo"/>
          <p:cNvSpPr/>
          <p:nvPr/>
        </p:nvSpPr>
        <p:spPr>
          <a:xfrm>
            <a:off x="1230714" y="403386"/>
            <a:ext cx="7200900" cy="646112"/>
          </a:xfrm>
          <a:prstGeom prst="rect">
            <a:avLst/>
          </a:prstGeom>
        </p:spPr>
        <p:txBody>
          <a:bodyPr>
            <a:spAutoFit/>
          </a:bodyPr>
          <a:lstStyle/>
          <a:p>
            <a:pPr marL="342900" indent="-342900" eaLnBrk="1" fontAlgn="auto" hangingPunct="1">
              <a:spcAft>
                <a:spcPts val="0"/>
              </a:spcAft>
              <a:buAutoNum type="arabicPeriod"/>
              <a:defRPr/>
            </a:pPr>
            <a:r>
              <a:rPr lang="es-CL" b="1" dirty="0">
                <a:solidFill>
                  <a:srgbClr val="FF0000"/>
                </a:solidFill>
                <a:latin typeface="Verdana" pitchFamily="34" charset="0"/>
                <a:ea typeface="Verdana" pitchFamily="34" charset="0"/>
                <a:cs typeface="Verdana" pitchFamily="34" charset="0"/>
              </a:rPr>
              <a:t>Poner fin a la pobreza en todas sus formas en </a:t>
            </a:r>
          </a:p>
          <a:p>
            <a:pPr eaLnBrk="1" fontAlgn="auto" hangingPunct="1">
              <a:spcAft>
                <a:spcPts val="0"/>
              </a:spcAft>
              <a:tabLst>
                <a:tab pos="354013" algn="l"/>
              </a:tabLst>
              <a:defRPr/>
            </a:pPr>
            <a:r>
              <a:rPr lang="es-CL" b="1" dirty="0">
                <a:solidFill>
                  <a:srgbClr val="FF0000"/>
                </a:solidFill>
                <a:latin typeface="Verdana" pitchFamily="34" charset="0"/>
                <a:ea typeface="Verdana" pitchFamily="34" charset="0"/>
                <a:cs typeface="Verdana" pitchFamily="34" charset="0"/>
              </a:rPr>
              <a:t>	todo el mundo</a:t>
            </a:r>
            <a:endParaRPr lang="es-CL" dirty="0">
              <a:solidFill>
                <a:srgbClr val="FF0000"/>
              </a:solidFill>
              <a:latin typeface="Verdana" pitchFamily="34" charset="0"/>
              <a:ea typeface="Verdana" pitchFamily="34" charset="0"/>
              <a:cs typeface="Verdana" pitchFamily="34" charset="0"/>
            </a:endParaRPr>
          </a:p>
        </p:txBody>
      </p:sp>
      <p:pic>
        <p:nvPicPr>
          <p:cNvPr id="81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613" y="274004"/>
            <a:ext cx="865188"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4 Tabla"/>
          <p:cNvGraphicFramePr>
            <a:graphicFrameLocks noGrp="1"/>
          </p:cNvGraphicFramePr>
          <p:nvPr>
            <p:extLst>
              <p:ext uri="{D42A27DB-BD31-4B8C-83A1-F6EECF244321}">
                <p14:modId xmlns:p14="http://schemas.microsoft.com/office/powerpoint/2010/main" val="2578702123"/>
              </p:ext>
            </p:extLst>
          </p:nvPr>
        </p:nvGraphicFramePr>
        <p:xfrm>
          <a:off x="457200" y="1615495"/>
          <a:ext cx="8229600" cy="5044288"/>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297633">
                <a:tc>
                  <a:txBody>
                    <a:bodyPr/>
                    <a:lstStyle/>
                    <a:p>
                      <a:pPr>
                        <a:lnSpc>
                          <a:spcPct val="115000"/>
                        </a:lnSpc>
                        <a:spcAft>
                          <a:spcPts val="0"/>
                        </a:spcAft>
                      </a:pPr>
                      <a:r>
                        <a:rPr lang="es-CL" sz="1400" dirty="0">
                          <a:effectLst/>
                          <a:latin typeface="Calibri"/>
                          <a:ea typeface="Times New Roman"/>
                          <a:cs typeface="Times New Roman"/>
                        </a:rPr>
                        <a:t>1.1 Para 2030, erradicar la pobreza extrema para todas las personas en el mundo, actualmente medida por un ingreso por persona inferior a 1,25 dólares de los Estados Unidos al día</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95267">
                <a:tc>
                  <a:txBody>
                    <a:bodyPr/>
                    <a:lstStyle/>
                    <a:p>
                      <a:pPr>
                        <a:lnSpc>
                          <a:spcPct val="115000"/>
                        </a:lnSpc>
                        <a:spcAft>
                          <a:spcPts val="0"/>
                        </a:spcAft>
                      </a:pPr>
                      <a:r>
                        <a:rPr lang="es-CL" sz="1400">
                          <a:effectLst/>
                          <a:latin typeface="Calibri"/>
                          <a:ea typeface="Times New Roman"/>
                          <a:cs typeface="Times New Roman"/>
                        </a:rPr>
                        <a:t>1.2 Para 2030, reducir al menos a la mitad la proporción de hombres, mujeres y niños de todas las edades que viven en la pobreza en todas sus dimensiones con arreglo a las definiciones nacionales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5267">
                <a:tc>
                  <a:txBody>
                    <a:bodyPr/>
                    <a:lstStyle/>
                    <a:p>
                      <a:pPr>
                        <a:lnSpc>
                          <a:spcPct val="115000"/>
                        </a:lnSpc>
                        <a:spcAft>
                          <a:spcPts val="0"/>
                        </a:spcAft>
                      </a:pPr>
                      <a:r>
                        <a:rPr lang="es-CL" sz="1400">
                          <a:effectLst/>
                          <a:latin typeface="Calibri"/>
                          <a:ea typeface="Times New Roman"/>
                          <a:cs typeface="Times New Roman"/>
                        </a:rPr>
                        <a:t>1.3 Poner en práctica a nivel nacional sistemas y medidas apropiadas de protección social para todos, incluidos niveles mínimos, y, para 2030, lograr una amplia cobertura de los pobres y los vulnerables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92898">
                <a:tc>
                  <a:txBody>
                    <a:bodyPr/>
                    <a:lstStyle/>
                    <a:p>
                      <a:pPr>
                        <a:lnSpc>
                          <a:spcPct val="115000"/>
                        </a:lnSpc>
                        <a:spcAft>
                          <a:spcPts val="0"/>
                        </a:spcAft>
                      </a:pPr>
                      <a:r>
                        <a:rPr lang="es-CL" sz="1400" dirty="0">
                          <a:effectLst/>
                          <a:latin typeface="Calibri"/>
                          <a:ea typeface="Times New Roman"/>
                          <a:cs typeface="Times New Roman"/>
                        </a:rPr>
                        <a:t>1.4 Para 2030, garantizar que todos los hombres y mujeres, en particular los pobres y los vulnerables, tengan los mismos derechos a los recursos económicos, así como acceso a los servicios básicos, la propiedad y el control de las tierras y otros bienes, la herencia, los recursos naturales, las nuevas tecnologías apropiadas y los servicios financieros, incluida la </a:t>
                      </a:r>
                      <a:r>
                        <a:rPr lang="es-CL" sz="1400" dirty="0" err="1">
                          <a:effectLst/>
                          <a:latin typeface="Calibri"/>
                          <a:ea typeface="Times New Roman"/>
                          <a:cs typeface="Times New Roman"/>
                        </a:rPr>
                        <a:t>microfinanciación</a:t>
                      </a:r>
                      <a:endParaRPr lang="es-CL" sz="1400" dirty="0">
                        <a:effectLst/>
                        <a:latin typeface="Calibri"/>
                        <a:ea typeface="Times New Roman"/>
                        <a:cs typeface="Times New Roman"/>
                      </a:endParaRP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95267">
                <a:tc>
                  <a:txBody>
                    <a:bodyPr/>
                    <a:lstStyle/>
                    <a:p>
                      <a:pPr>
                        <a:lnSpc>
                          <a:spcPct val="115000"/>
                        </a:lnSpc>
                        <a:spcAft>
                          <a:spcPts val="0"/>
                        </a:spcAft>
                      </a:pPr>
                      <a:r>
                        <a:rPr lang="es-CL" sz="1400" dirty="0">
                          <a:effectLst/>
                          <a:latin typeface="Calibri"/>
                          <a:ea typeface="Times New Roman"/>
                          <a:cs typeface="Times New Roman"/>
                        </a:rPr>
                        <a:t>1.5 Para 2030, fomentar la resiliencia de los pobres y las personas que se encuentran en situaciones vulnerables y reducir su exposición y vulnerabilidad a los fenómenos extremos relacionados con el clima y otras crisis y desastres económicos, sociales y ambientales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92898">
                <a:tc>
                  <a:txBody>
                    <a:bodyPr/>
                    <a:lstStyle/>
                    <a:p>
                      <a:pPr>
                        <a:lnSpc>
                          <a:spcPct val="115000"/>
                        </a:lnSpc>
                        <a:spcAft>
                          <a:spcPts val="0"/>
                        </a:spcAft>
                      </a:pPr>
                      <a:r>
                        <a:rPr lang="es-CL" sz="1400">
                          <a:effectLst/>
                          <a:latin typeface="Calibri"/>
                          <a:ea typeface="Times New Roman"/>
                          <a:cs typeface="Times New Roman"/>
                        </a:rPr>
                        <a:t>1.a Garantizar una movilización importante de recursos procedentes de diversas fuentes, incluso mediante la mejora de la cooperación para el desarrollo, a fin de proporcionar medios suficientes y previsibles a los países en desarrollo, en particular los países menos adelantados, para poner en práctica programas y políticas encaminados a poner fin a la pobreza en todas sus dimensiones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95267">
                <a:tc>
                  <a:txBody>
                    <a:bodyPr/>
                    <a:lstStyle/>
                    <a:p>
                      <a:pPr>
                        <a:lnSpc>
                          <a:spcPct val="115000"/>
                        </a:lnSpc>
                        <a:spcAft>
                          <a:spcPts val="0"/>
                        </a:spcAft>
                      </a:pPr>
                      <a:r>
                        <a:rPr lang="es-CL" sz="1400" dirty="0">
                          <a:effectLst/>
                          <a:latin typeface="Calibri"/>
                          <a:ea typeface="Times New Roman"/>
                          <a:cs typeface="Times New Roman"/>
                        </a:rPr>
                        <a:t>1.b Crear marcos normativos sólidos en los planos nacional, regional e internacional, sobre la base de estrategias de desarrollo en favor de los pobres que tengan en cuenta las cuestiones de género, a fin de apoyar la inversión acelerada en medidas para erradicar la pobreza</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8" name="7 CuadroTexto"/>
          <p:cNvSpPr txBox="1"/>
          <p:nvPr/>
        </p:nvSpPr>
        <p:spPr>
          <a:xfrm>
            <a:off x="418512" y="1178879"/>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2903321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1EF1BF81-6E73-4442-8DFC-E09CC9C1AB01}" type="slidenum">
              <a:rPr lang="es-ES" altLang="es-CL" sz="1200" smtClean="0">
                <a:solidFill>
                  <a:srgbClr val="898989"/>
                </a:solidFill>
              </a:rPr>
              <a:pPr>
                <a:spcBef>
                  <a:spcPct val="0"/>
                </a:spcBef>
                <a:buFontTx/>
                <a:buNone/>
              </a:pPr>
              <a:t>20</a:t>
            </a:fld>
            <a:endParaRPr lang="es-ES" altLang="es-CL" sz="1200">
              <a:solidFill>
                <a:srgbClr val="898989"/>
              </a:solidFill>
            </a:endParaRPr>
          </a:p>
        </p:txBody>
      </p:sp>
      <p:pic>
        <p:nvPicPr>
          <p:cNvPr id="1025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08280"/>
            <a:ext cx="792162" cy="86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52" name="3 Rectángulo"/>
          <p:cNvSpPr>
            <a:spLocks noChangeArrowheads="1"/>
          </p:cNvSpPr>
          <p:nvPr/>
        </p:nvSpPr>
        <p:spPr bwMode="auto">
          <a:xfrm>
            <a:off x="1153318" y="403225"/>
            <a:ext cx="68373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s-CL" altLang="es-CL" sz="1800" b="1" dirty="0">
                <a:solidFill>
                  <a:srgbClr val="B0913A"/>
                </a:solidFill>
                <a:latin typeface="Verdana" pitchFamily="34" charset="0"/>
              </a:rPr>
              <a:t>12. Garantizar modalidades de consumo y producción sostenibles</a:t>
            </a:r>
          </a:p>
        </p:txBody>
      </p:sp>
      <p:graphicFrame>
        <p:nvGraphicFramePr>
          <p:cNvPr id="2" name="1 Tabla"/>
          <p:cNvGraphicFramePr>
            <a:graphicFrameLocks noGrp="1"/>
          </p:cNvGraphicFramePr>
          <p:nvPr>
            <p:extLst>
              <p:ext uri="{D42A27DB-BD31-4B8C-83A1-F6EECF244321}">
                <p14:modId xmlns:p14="http://schemas.microsoft.com/office/powerpoint/2010/main" val="3606484601"/>
              </p:ext>
            </p:extLst>
          </p:nvPr>
        </p:nvGraphicFramePr>
        <p:xfrm>
          <a:off x="276175" y="1523822"/>
          <a:ext cx="8591649" cy="4487330"/>
        </p:xfrm>
        <a:graphic>
          <a:graphicData uri="http://schemas.openxmlformats.org/drawingml/2006/table">
            <a:tbl>
              <a:tblPr firstRow="1" firstCol="1" bandRow="1"/>
              <a:tblGrid>
                <a:gridCol w="8591649">
                  <a:extLst>
                    <a:ext uri="{9D8B030D-6E8A-4147-A177-3AD203B41FA5}">
                      <a16:colId xmlns:a16="http://schemas.microsoft.com/office/drawing/2014/main" val="20000"/>
                    </a:ext>
                  </a:extLst>
                </a:gridCol>
              </a:tblGrid>
              <a:tr h="461641">
                <a:tc>
                  <a:txBody>
                    <a:bodyPr/>
                    <a:lstStyle/>
                    <a:p>
                      <a:pPr algn="just">
                        <a:lnSpc>
                          <a:spcPct val="90000"/>
                        </a:lnSpc>
                        <a:spcAft>
                          <a:spcPts val="0"/>
                        </a:spcAft>
                      </a:pPr>
                      <a:r>
                        <a:rPr lang="es-CL" sz="1600" dirty="0">
                          <a:effectLst/>
                          <a:latin typeface="Calibri"/>
                          <a:ea typeface="Times New Roman"/>
                          <a:cs typeface="Times New Roman"/>
                        </a:rPr>
                        <a:t>12.1 Aplicar el Marco Decenal de Programas sobre Modalidades de Consumo y Producción Sostenibles, con la participación de todos los países y bajo el liderazgo de los países desarrollados, teniendo en cuenta el grado de desarrollo y las capacidades de los países en desarrollo</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4937">
                <a:tc>
                  <a:txBody>
                    <a:bodyPr/>
                    <a:lstStyle/>
                    <a:p>
                      <a:pPr algn="just">
                        <a:lnSpc>
                          <a:spcPct val="115000"/>
                        </a:lnSpc>
                        <a:spcAft>
                          <a:spcPts val="0"/>
                        </a:spcAft>
                      </a:pPr>
                      <a:r>
                        <a:rPr lang="es-CL" sz="1600">
                          <a:effectLst/>
                          <a:latin typeface="Calibri"/>
                          <a:ea typeface="Times New Roman"/>
                          <a:cs typeface="Times New Roman"/>
                        </a:rPr>
                        <a:t>12.2 Para 2030, lograr la gestión sostenible y el uso eficiente de los recursos naturales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1641">
                <a:tc>
                  <a:txBody>
                    <a:bodyPr/>
                    <a:lstStyle/>
                    <a:p>
                      <a:pPr algn="just">
                        <a:lnSpc>
                          <a:spcPct val="90000"/>
                        </a:lnSpc>
                        <a:spcAft>
                          <a:spcPts val="0"/>
                        </a:spcAft>
                      </a:pPr>
                      <a:r>
                        <a:rPr lang="es-CL" sz="1600">
                          <a:effectLst/>
                          <a:latin typeface="Calibri"/>
                          <a:ea typeface="Times New Roman"/>
                          <a:cs typeface="Times New Roman"/>
                        </a:rPr>
                        <a:t>12.3 Para 2030, reducir a la mitad el desperdicio mundial de alimentos per capita en la venta al por menor y a nivel de los consumidores y reducir las pérdidas de alimentos en las cadenas de producción y distribución, incluidas las pérdidas posteriores a las cosechas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1641">
                <a:tc>
                  <a:txBody>
                    <a:bodyPr/>
                    <a:lstStyle/>
                    <a:p>
                      <a:pPr algn="just">
                        <a:lnSpc>
                          <a:spcPct val="90000"/>
                        </a:lnSpc>
                        <a:spcAft>
                          <a:spcPts val="0"/>
                        </a:spcAft>
                      </a:pPr>
                      <a:r>
                        <a:rPr lang="es-CL" sz="1600">
                          <a:effectLst/>
                          <a:latin typeface="Calibri"/>
                          <a:ea typeface="Times New Roman"/>
                          <a:cs typeface="Times New Roman"/>
                        </a:rPr>
                        <a:t>12.4 Para 2020, lograr la gestión ecológicamente racional de los productos químicos y de todos los desechos a lo largo de su ciclo de vida, de conformidad con los marcos internacionales convenidos, y reducir de manera significativa su liberación a la atmósfera, el agua y el suelo a fin de reducir al mínimo sus efectos adversos en la salud humana y el medio ambiente</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0820">
                <a:tc>
                  <a:txBody>
                    <a:bodyPr/>
                    <a:lstStyle/>
                    <a:p>
                      <a:pPr algn="just">
                        <a:lnSpc>
                          <a:spcPct val="90000"/>
                        </a:lnSpc>
                        <a:spcAft>
                          <a:spcPts val="0"/>
                        </a:spcAft>
                      </a:pPr>
                      <a:r>
                        <a:rPr lang="es-CL" sz="1600" dirty="0">
                          <a:effectLst/>
                          <a:latin typeface="Calibri"/>
                          <a:ea typeface="Times New Roman"/>
                          <a:cs typeface="Times New Roman"/>
                        </a:rPr>
                        <a:t>12.5 Para 2030, disminuir de manera sustancial la generación de desechos mediante políticas de prevención, reducción, reciclaje y reutilización</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1641">
                <a:tc>
                  <a:txBody>
                    <a:bodyPr/>
                    <a:lstStyle/>
                    <a:p>
                      <a:pPr algn="just">
                        <a:lnSpc>
                          <a:spcPct val="90000"/>
                        </a:lnSpc>
                        <a:spcAft>
                          <a:spcPts val="0"/>
                        </a:spcAft>
                      </a:pPr>
                      <a:r>
                        <a:rPr lang="es-CL" sz="1600">
                          <a:effectLst/>
                          <a:latin typeface="Calibri"/>
                          <a:ea typeface="Times New Roman"/>
                          <a:cs typeface="Times New Roman"/>
                        </a:rPr>
                        <a:t>12.6 Alentar a las empresas, en especial las grandes empresas y las empresas transnacionales, a que adopten prácticas sostenibles e incorporen información sobre la sostenibilidad en su ciclo de presentación de informes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0820">
                <a:tc>
                  <a:txBody>
                    <a:bodyPr/>
                    <a:lstStyle/>
                    <a:p>
                      <a:pPr algn="just">
                        <a:lnSpc>
                          <a:spcPct val="90000"/>
                        </a:lnSpc>
                        <a:spcAft>
                          <a:spcPts val="0"/>
                        </a:spcAft>
                      </a:pPr>
                      <a:r>
                        <a:rPr lang="es-CL" sz="1600">
                          <a:effectLst/>
                          <a:latin typeface="Calibri"/>
                          <a:ea typeface="Times New Roman"/>
                          <a:cs typeface="Times New Roman"/>
                        </a:rPr>
                        <a:t>12.7 Promover prácticas de contratación pública que sean sostenibles, de conformidad con las políticas y prioridades nacionales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61641">
                <a:tc>
                  <a:txBody>
                    <a:bodyPr/>
                    <a:lstStyle/>
                    <a:p>
                      <a:pPr algn="just">
                        <a:lnSpc>
                          <a:spcPct val="90000"/>
                        </a:lnSpc>
                        <a:spcAft>
                          <a:spcPts val="0"/>
                        </a:spcAft>
                      </a:pPr>
                      <a:r>
                        <a:rPr lang="es-CL" sz="1600" dirty="0">
                          <a:effectLst/>
                          <a:latin typeface="Calibri"/>
                          <a:ea typeface="Times New Roman"/>
                          <a:cs typeface="Times New Roman"/>
                        </a:rPr>
                        <a:t>12.8 Para 2030, velar por que las personas de todo el mundo tengan información y conocimientos pertinentes para el desarrollo sostenible y los estilos de vida en armonía con la naturaleza</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9" name="8 CuadroTexto"/>
          <p:cNvSpPr txBox="1"/>
          <p:nvPr/>
        </p:nvSpPr>
        <p:spPr>
          <a:xfrm>
            <a:off x="274912" y="1084094"/>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3087094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1EF1BF81-6E73-4442-8DFC-E09CC9C1AB01}" type="slidenum">
              <a:rPr lang="es-ES" altLang="es-CL" sz="1200" smtClean="0">
                <a:solidFill>
                  <a:srgbClr val="898989"/>
                </a:solidFill>
              </a:rPr>
              <a:pPr>
                <a:spcBef>
                  <a:spcPct val="0"/>
                </a:spcBef>
                <a:buFontTx/>
                <a:buNone/>
              </a:pPr>
              <a:t>21</a:t>
            </a:fld>
            <a:endParaRPr lang="es-ES" altLang="es-CL" sz="1200">
              <a:solidFill>
                <a:srgbClr val="898989"/>
              </a:solidFill>
            </a:endParaRPr>
          </a:p>
        </p:txBody>
      </p:sp>
      <p:pic>
        <p:nvPicPr>
          <p:cNvPr id="1025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08280"/>
            <a:ext cx="792162" cy="86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52" name="3 Rectángulo"/>
          <p:cNvSpPr>
            <a:spLocks noChangeArrowheads="1"/>
          </p:cNvSpPr>
          <p:nvPr/>
        </p:nvSpPr>
        <p:spPr bwMode="auto">
          <a:xfrm>
            <a:off x="1153318" y="403225"/>
            <a:ext cx="68373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s-CL" altLang="es-CL" sz="1800" b="1" dirty="0">
                <a:solidFill>
                  <a:srgbClr val="B0913A"/>
                </a:solidFill>
                <a:latin typeface="Verdana" pitchFamily="34" charset="0"/>
              </a:rPr>
              <a:t>12. Garantizar modalidades de consumo y producción sostenibles</a:t>
            </a:r>
          </a:p>
        </p:txBody>
      </p:sp>
      <p:graphicFrame>
        <p:nvGraphicFramePr>
          <p:cNvPr id="2" name="1 Tabla"/>
          <p:cNvGraphicFramePr>
            <a:graphicFrameLocks noGrp="1"/>
          </p:cNvGraphicFramePr>
          <p:nvPr>
            <p:extLst>
              <p:ext uri="{D42A27DB-BD31-4B8C-83A1-F6EECF244321}">
                <p14:modId xmlns:p14="http://schemas.microsoft.com/office/powerpoint/2010/main" val="3444111779"/>
              </p:ext>
            </p:extLst>
          </p:nvPr>
        </p:nvGraphicFramePr>
        <p:xfrm>
          <a:off x="251520" y="1540895"/>
          <a:ext cx="8591649" cy="2633472"/>
        </p:xfrm>
        <a:graphic>
          <a:graphicData uri="http://schemas.openxmlformats.org/drawingml/2006/table">
            <a:tbl>
              <a:tblPr firstRow="1" firstCol="1" bandRow="1"/>
              <a:tblGrid>
                <a:gridCol w="8591649">
                  <a:extLst>
                    <a:ext uri="{9D8B030D-6E8A-4147-A177-3AD203B41FA5}">
                      <a16:colId xmlns:a16="http://schemas.microsoft.com/office/drawing/2014/main" val="20000"/>
                    </a:ext>
                  </a:extLst>
                </a:gridCol>
              </a:tblGrid>
              <a:tr h="230820">
                <a:tc>
                  <a:txBody>
                    <a:bodyPr/>
                    <a:lstStyle/>
                    <a:p>
                      <a:pPr algn="just">
                        <a:lnSpc>
                          <a:spcPct val="90000"/>
                        </a:lnSpc>
                        <a:spcAft>
                          <a:spcPts val="0"/>
                        </a:spcAft>
                      </a:pPr>
                      <a:r>
                        <a:rPr lang="es-CL" sz="1600" dirty="0">
                          <a:effectLst/>
                          <a:latin typeface="Calibri"/>
                          <a:ea typeface="Times New Roman"/>
                          <a:cs typeface="Times New Roman"/>
                        </a:rPr>
                        <a:t>12.a Apoyar a los países en desarrollo en el fortalecimiento de su capacidad científica y tecnológica a fin de avanzar hacia modalidades de consumo y producción más sostenibles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1641">
                <a:tc>
                  <a:txBody>
                    <a:bodyPr/>
                    <a:lstStyle/>
                    <a:p>
                      <a:pPr algn="just">
                        <a:lnSpc>
                          <a:spcPct val="90000"/>
                        </a:lnSpc>
                        <a:spcAft>
                          <a:spcPts val="0"/>
                        </a:spcAft>
                      </a:pPr>
                      <a:r>
                        <a:rPr lang="es-CL" sz="1600">
                          <a:effectLst/>
                          <a:latin typeface="Calibri"/>
                          <a:ea typeface="Times New Roman"/>
                          <a:cs typeface="Times New Roman"/>
                        </a:rPr>
                        <a:t>12.b Elaborar y aplicar instrumentos que permitan seguir de cerca los efectos en el desarrollo sostenible con miras a lograr un turismo sostenible que cree puestos de trabajo y promueva la cultura y los productos locales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23280">
                <a:tc>
                  <a:txBody>
                    <a:bodyPr/>
                    <a:lstStyle/>
                    <a:p>
                      <a:pPr algn="just">
                        <a:lnSpc>
                          <a:spcPct val="90000"/>
                        </a:lnSpc>
                        <a:spcAft>
                          <a:spcPts val="0"/>
                        </a:spcAft>
                      </a:pPr>
                      <a:r>
                        <a:rPr lang="es-CL" sz="1600" dirty="0">
                          <a:effectLst/>
                          <a:latin typeface="Calibri"/>
                          <a:ea typeface="Times New Roman"/>
                          <a:cs typeface="Times New Roman"/>
                        </a:rPr>
                        <a:t>12.c Racionalizar los subsidios ineficientes a los combustibles fósiles que alientan el consumo antieconómico mediante la eliminación de las distorsiones del mercado, de acuerdo con las circunstancias nacionales, incluso mediante la reestructuración de los sistemas tributarios y la eliminación gradual de los subsidios perjudiciales, cuando existan, para que se ponga de manifiesto su impacto ambiental, teniendo plenamente en cuenta las necesidades y condiciones particulares de los países en desarrollo y reduciendo al mínimo los posibles efectos adversos en su desarrollo, de manera que se proteja a los pobres y las comunidades afectadas</a:t>
                      </a:r>
                    </a:p>
                  </a:txBody>
                  <a:tcPr marL="58183" marR="58183"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89846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33746"/>
            <a:ext cx="8229600" cy="1143000"/>
          </a:xfrm>
        </p:spPr>
        <p:txBody>
          <a:bodyPr>
            <a:normAutofit/>
          </a:bodyPr>
          <a:lstStyle/>
          <a:p>
            <a:pPr marL="1169988"/>
            <a:r>
              <a:rPr lang="es-CL" sz="1800" b="1" dirty="0">
                <a:solidFill>
                  <a:schemeClr val="accent3">
                    <a:lumMod val="75000"/>
                  </a:schemeClr>
                </a:solidFill>
                <a:latin typeface="Verdana" pitchFamily="34" charset="0"/>
                <a:ea typeface="Verdana" pitchFamily="34" charset="0"/>
                <a:cs typeface="Verdana" pitchFamily="34" charset="0"/>
              </a:rPr>
              <a:t>Objetivo 13. Adoptar medidas urgentes para combatir el cambio climático y sus efectos*</a:t>
            </a:r>
          </a:p>
        </p:txBody>
      </p:sp>
      <p:pic>
        <p:nvPicPr>
          <p:cNvPr id="48130" name="Picture 2"/>
          <p:cNvPicPr>
            <a:picLocks noChangeAspect="1" noChangeArrowheads="1"/>
          </p:cNvPicPr>
          <p:nvPr/>
        </p:nvPicPr>
        <p:blipFill>
          <a:blip r:embed="rId2" cstate="print"/>
          <a:srcRect/>
          <a:stretch>
            <a:fillRect/>
          </a:stretch>
        </p:blipFill>
        <p:spPr bwMode="auto">
          <a:xfrm>
            <a:off x="302286" y="116632"/>
            <a:ext cx="1080120" cy="1033212"/>
          </a:xfrm>
          <a:prstGeom prst="rect">
            <a:avLst/>
          </a:prstGeom>
          <a:noFill/>
          <a:ln w="9525">
            <a:noFill/>
            <a:miter lim="800000"/>
            <a:headEnd/>
            <a:tailEnd/>
          </a:ln>
        </p:spPr>
      </p:pic>
      <p:graphicFrame>
        <p:nvGraphicFramePr>
          <p:cNvPr id="7" name="6 Tabla"/>
          <p:cNvGraphicFramePr>
            <a:graphicFrameLocks noGrp="1"/>
          </p:cNvGraphicFramePr>
          <p:nvPr>
            <p:extLst>
              <p:ext uri="{D42A27DB-BD31-4B8C-83A1-F6EECF244321}">
                <p14:modId xmlns:p14="http://schemas.microsoft.com/office/powerpoint/2010/main" val="3876558001"/>
              </p:ext>
            </p:extLst>
          </p:nvPr>
        </p:nvGraphicFramePr>
        <p:xfrm>
          <a:off x="395536" y="1484784"/>
          <a:ext cx="8352928" cy="5092800"/>
        </p:xfrm>
        <a:graphic>
          <a:graphicData uri="http://schemas.openxmlformats.org/drawingml/2006/table">
            <a:tbl>
              <a:tblPr/>
              <a:tblGrid>
                <a:gridCol w="8352928">
                  <a:extLst>
                    <a:ext uri="{9D8B030D-6E8A-4147-A177-3AD203B41FA5}">
                      <a16:colId xmlns:a16="http://schemas.microsoft.com/office/drawing/2014/main" val="20000"/>
                    </a:ext>
                  </a:extLst>
                </a:gridCol>
              </a:tblGrid>
              <a:tr h="599153">
                <a:tc>
                  <a:txBody>
                    <a:bodyPr/>
                    <a:lstStyle/>
                    <a:p>
                      <a:pPr algn="just">
                        <a:lnSpc>
                          <a:spcPct val="115000"/>
                        </a:lnSpc>
                        <a:spcAft>
                          <a:spcPts val="0"/>
                        </a:spcAft>
                      </a:pPr>
                      <a:r>
                        <a:rPr lang="es-CL" sz="1600" dirty="0">
                          <a:latin typeface="Calibri"/>
                          <a:ea typeface="Times New Roman"/>
                          <a:cs typeface="Times New Roman"/>
                        </a:rPr>
                        <a:t>13.1 </a:t>
                      </a:r>
                      <a:r>
                        <a:rPr lang="es-CL" sz="1600" b="1" dirty="0">
                          <a:latin typeface="Calibri"/>
                          <a:ea typeface="Times New Roman"/>
                          <a:cs typeface="Times New Roman"/>
                        </a:rPr>
                        <a:t>Fortalecer la </a:t>
                      </a:r>
                      <a:r>
                        <a:rPr lang="es-CL" sz="1600" b="1" dirty="0" err="1">
                          <a:latin typeface="Calibri"/>
                          <a:ea typeface="Times New Roman"/>
                          <a:cs typeface="Times New Roman"/>
                        </a:rPr>
                        <a:t>resiliencia</a:t>
                      </a:r>
                      <a:r>
                        <a:rPr lang="es-CL" sz="1600" b="1" dirty="0">
                          <a:latin typeface="Calibri"/>
                          <a:ea typeface="Times New Roman"/>
                          <a:cs typeface="Times New Roman"/>
                        </a:rPr>
                        <a:t> y la capacidad de adaptación a los riesgos </a:t>
                      </a:r>
                      <a:r>
                        <a:rPr lang="es-CL" sz="1600" dirty="0">
                          <a:latin typeface="Calibri"/>
                          <a:ea typeface="Times New Roman"/>
                          <a:cs typeface="Times New Roman"/>
                        </a:rPr>
                        <a:t>relacionados con el clima y los desastres naturales en todos los países</a:t>
                      </a:r>
                    </a:p>
                  </a:txBody>
                  <a:tcPr marL="44332" marR="4433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99153">
                <a:tc>
                  <a:txBody>
                    <a:bodyPr/>
                    <a:lstStyle/>
                    <a:p>
                      <a:pPr algn="just">
                        <a:lnSpc>
                          <a:spcPct val="115000"/>
                        </a:lnSpc>
                        <a:spcAft>
                          <a:spcPts val="0"/>
                        </a:spcAft>
                      </a:pPr>
                      <a:r>
                        <a:rPr lang="es-CL" sz="1600" dirty="0">
                          <a:latin typeface="Calibri"/>
                          <a:ea typeface="Times New Roman"/>
                          <a:cs typeface="Times New Roman"/>
                        </a:rPr>
                        <a:t>13.2 </a:t>
                      </a:r>
                      <a:r>
                        <a:rPr lang="es-CL" sz="1600" b="1" dirty="0">
                          <a:latin typeface="Calibri"/>
                          <a:ea typeface="Times New Roman"/>
                          <a:cs typeface="Times New Roman"/>
                        </a:rPr>
                        <a:t>Incorporar medidas relativas al cambio climático en las políticas, estrategias y planes nacionales</a:t>
                      </a:r>
                    </a:p>
                  </a:txBody>
                  <a:tcPr marL="44332" marR="4433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8729">
                <a:tc>
                  <a:txBody>
                    <a:bodyPr/>
                    <a:lstStyle/>
                    <a:p>
                      <a:pPr algn="just">
                        <a:lnSpc>
                          <a:spcPct val="115000"/>
                        </a:lnSpc>
                        <a:spcAft>
                          <a:spcPts val="0"/>
                        </a:spcAft>
                      </a:pPr>
                      <a:r>
                        <a:rPr lang="es-CL" sz="1600" dirty="0">
                          <a:latin typeface="Calibri"/>
                          <a:ea typeface="Times New Roman"/>
                          <a:cs typeface="Times New Roman"/>
                        </a:rPr>
                        <a:t>13.3 </a:t>
                      </a:r>
                      <a:r>
                        <a:rPr lang="es-CL" sz="1600" b="1" dirty="0">
                          <a:latin typeface="Calibri"/>
                          <a:ea typeface="Times New Roman"/>
                          <a:cs typeface="Times New Roman"/>
                        </a:rPr>
                        <a:t>Mejorar la educación, la sensibilización y la capacidad humana e institucional en relación con la mitigación del cambio climático,</a:t>
                      </a:r>
                      <a:r>
                        <a:rPr lang="es-CL" sz="1600" dirty="0">
                          <a:latin typeface="Calibri"/>
                          <a:ea typeface="Times New Roman"/>
                          <a:cs typeface="Times New Roman"/>
                        </a:rPr>
                        <a:t> la adaptación a él, la reducción de sus efectos y la alerta temprana</a:t>
                      </a:r>
                    </a:p>
                  </a:txBody>
                  <a:tcPr marL="44332" marR="4433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97459">
                <a:tc>
                  <a:txBody>
                    <a:bodyPr/>
                    <a:lstStyle/>
                    <a:p>
                      <a:pPr algn="just">
                        <a:lnSpc>
                          <a:spcPct val="115000"/>
                        </a:lnSpc>
                        <a:spcAft>
                          <a:spcPts val="0"/>
                        </a:spcAft>
                      </a:pPr>
                      <a:r>
                        <a:rPr lang="es-CL" sz="1600" dirty="0">
                          <a:latin typeface="Calibri"/>
                          <a:ea typeface="Times New Roman"/>
                          <a:cs typeface="Times New Roman"/>
                        </a:rPr>
                        <a:t>13.a Poner en práctica el compromiso contraído por los países desarrollados que son parte en la </a:t>
                      </a:r>
                      <a:r>
                        <a:rPr lang="es-CL" sz="1600" b="1" dirty="0">
                          <a:latin typeface="Calibri"/>
                          <a:ea typeface="Times New Roman"/>
                          <a:cs typeface="Times New Roman"/>
                        </a:rPr>
                        <a:t>Convención Marco de las Naciones Unidas sobre el Cambio Climático con el objetivo de movilizar conjuntamente 100.000 millones de dólares anuales para el año 2020,</a:t>
                      </a:r>
                      <a:r>
                        <a:rPr lang="es-CL" sz="1600" dirty="0">
                          <a:latin typeface="Calibri"/>
                          <a:ea typeface="Times New Roman"/>
                          <a:cs typeface="Times New Roman"/>
                        </a:rPr>
                        <a:t> procedentes de todas las fuentes, a fin de atender a las necesidades de los países en desarrollo, en el contexto de una labor significativa de mitigación y de una aplicación transparente, y poner en pleno funcionamiento el Fondo Verde para el Clima capitalizándolo lo antes posible</a:t>
                      </a:r>
                    </a:p>
                  </a:txBody>
                  <a:tcPr marL="44332" marR="4433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98306">
                <a:tc>
                  <a:txBody>
                    <a:bodyPr/>
                    <a:lstStyle/>
                    <a:p>
                      <a:pPr algn="just">
                        <a:lnSpc>
                          <a:spcPct val="115000"/>
                        </a:lnSpc>
                        <a:spcAft>
                          <a:spcPts val="0"/>
                        </a:spcAft>
                      </a:pPr>
                      <a:r>
                        <a:rPr lang="es-CL" sz="1600" dirty="0">
                          <a:latin typeface="Calibri"/>
                          <a:ea typeface="Times New Roman"/>
                          <a:cs typeface="Times New Roman"/>
                        </a:rPr>
                        <a:t>13.b </a:t>
                      </a:r>
                      <a:r>
                        <a:rPr lang="es-CL" sz="1600" b="1" dirty="0">
                          <a:latin typeface="Calibri"/>
                          <a:ea typeface="Times New Roman"/>
                          <a:cs typeface="Times New Roman"/>
                        </a:rPr>
                        <a:t>Promover mecanismos para aumentar la capacidad de planificación y gestión eficaces en relación con el cambio climático en los países menos adelantados </a:t>
                      </a:r>
                      <a:r>
                        <a:rPr lang="es-CL" sz="1600" dirty="0">
                          <a:latin typeface="Calibri"/>
                          <a:ea typeface="Times New Roman"/>
                          <a:cs typeface="Times New Roman"/>
                        </a:rPr>
                        <a:t>y los pequeños Estados insulares en desarrollo, centrándose en particular en las mujeres, los jóvenes y las comunidades locales y marginadas</a:t>
                      </a:r>
                    </a:p>
                  </a:txBody>
                  <a:tcPr marL="44332" marR="4433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4 CuadroTexto"/>
          <p:cNvSpPr txBox="1"/>
          <p:nvPr/>
        </p:nvSpPr>
        <p:spPr>
          <a:xfrm>
            <a:off x="418512" y="1149844"/>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2183373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2C7C4F73-F21D-4E32-93A0-86E886286D18}" type="slidenum">
              <a:rPr lang="es-ES" altLang="es-CL" sz="1200" smtClean="0">
                <a:solidFill>
                  <a:srgbClr val="898989"/>
                </a:solidFill>
              </a:rPr>
              <a:pPr>
                <a:spcBef>
                  <a:spcPct val="0"/>
                </a:spcBef>
                <a:buFontTx/>
                <a:buNone/>
              </a:pPr>
              <a:t>23</a:t>
            </a:fld>
            <a:endParaRPr lang="es-ES" altLang="es-CL" sz="1200">
              <a:solidFill>
                <a:srgbClr val="898989"/>
              </a:solidFill>
            </a:endParaRPr>
          </a:p>
        </p:txBody>
      </p:sp>
      <p:pic>
        <p:nvPicPr>
          <p:cNvPr id="1127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215" y="87313"/>
            <a:ext cx="865188" cy="83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Rectángulo"/>
          <p:cNvSpPr/>
          <p:nvPr/>
        </p:nvSpPr>
        <p:spPr>
          <a:xfrm>
            <a:off x="1259631" y="62211"/>
            <a:ext cx="6996113" cy="923925"/>
          </a:xfrm>
          <a:prstGeom prst="rect">
            <a:avLst/>
          </a:prstGeom>
        </p:spPr>
        <p:txBody>
          <a:bodyPr>
            <a:spAutoFit/>
          </a:bodyPr>
          <a:lstStyle/>
          <a:p>
            <a:pPr>
              <a:defRPr/>
            </a:pPr>
            <a:r>
              <a:rPr lang="es-CL" b="1" dirty="0">
                <a:solidFill>
                  <a:schemeClr val="tx2">
                    <a:lumMod val="60000"/>
                    <a:lumOff val="40000"/>
                  </a:schemeClr>
                </a:solidFill>
                <a:latin typeface="Verdana" pitchFamily="34" charset="0"/>
                <a:ea typeface="Verdana" pitchFamily="34" charset="0"/>
                <a:cs typeface="Verdana" pitchFamily="34" charset="0"/>
              </a:rPr>
              <a:t>14. Conservar y utilizar en forma sostenible los océanos, los mares y los recursos marinos para el desarrollo sostenible</a:t>
            </a:r>
          </a:p>
        </p:txBody>
      </p:sp>
      <p:graphicFrame>
        <p:nvGraphicFramePr>
          <p:cNvPr id="4" name="3 Tabla"/>
          <p:cNvGraphicFramePr>
            <a:graphicFrameLocks noGrp="1"/>
          </p:cNvGraphicFramePr>
          <p:nvPr>
            <p:extLst>
              <p:ext uri="{D42A27DB-BD31-4B8C-83A1-F6EECF244321}">
                <p14:modId xmlns:p14="http://schemas.microsoft.com/office/powerpoint/2010/main" val="2505387899"/>
              </p:ext>
            </p:extLst>
          </p:nvPr>
        </p:nvGraphicFramePr>
        <p:xfrm>
          <a:off x="273735" y="1208559"/>
          <a:ext cx="8618745" cy="5297110"/>
        </p:xfrm>
        <a:graphic>
          <a:graphicData uri="http://schemas.openxmlformats.org/drawingml/2006/table">
            <a:tbl>
              <a:tblPr firstRow="1" firstCol="1" bandRow="1"/>
              <a:tblGrid>
                <a:gridCol w="8618745">
                  <a:extLst>
                    <a:ext uri="{9D8B030D-6E8A-4147-A177-3AD203B41FA5}">
                      <a16:colId xmlns:a16="http://schemas.microsoft.com/office/drawing/2014/main" val="20000"/>
                    </a:ext>
                  </a:extLst>
                </a:gridCol>
              </a:tblGrid>
              <a:tr h="305888">
                <a:tc>
                  <a:txBody>
                    <a:bodyPr/>
                    <a:lstStyle/>
                    <a:p>
                      <a:pPr algn="just">
                        <a:lnSpc>
                          <a:spcPct val="115000"/>
                        </a:lnSpc>
                        <a:spcAft>
                          <a:spcPts val="0"/>
                        </a:spcAft>
                      </a:pPr>
                      <a:r>
                        <a:rPr lang="es-CL" sz="1400" dirty="0">
                          <a:effectLst/>
                          <a:latin typeface="Calibri"/>
                          <a:ea typeface="Times New Roman"/>
                          <a:cs typeface="Times New Roman"/>
                        </a:rPr>
                        <a:t>14.1 Para 2025, prevenir y reducir de manera significativa la contaminación marina de todo tipo, en particular la contaminación producida por actividades realizadas en tierra firme, incluidos los detritos marinos y la contaminación por nutrientes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5888">
                <a:tc>
                  <a:txBody>
                    <a:bodyPr/>
                    <a:lstStyle/>
                    <a:p>
                      <a:pPr algn="just">
                        <a:lnSpc>
                          <a:spcPct val="115000"/>
                        </a:lnSpc>
                        <a:spcAft>
                          <a:spcPts val="0"/>
                        </a:spcAft>
                      </a:pPr>
                      <a:r>
                        <a:rPr lang="es-CL" sz="1400" dirty="0">
                          <a:effectLst/>
                          <a:latin typeface="Calibri"/>
                          <a:ea typeface="Times New Roman"/>
                          <a:cs typeface="Times New Roman"/>
                        </a:rPr>
                        <a:t>14.2 Para 2020, gestionar y proteger de manera sostenible los ecosistemas marinos y costeros con miras a evitar efectos nocivos importantes, incluso mediante el fortalecimiento de su resiliencia, y adoptar medidas para restaurarlos con objeto de restablecer la salud y la productividad de los océanos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2944">
                <a:tc>
                  <a:txBody>
                    <a:bodyPr/>
                    <a:lstStyle/>
                    <a:p>
                      <a:pPr algn="just">
                        <a:lnSpc>
                          <a:spcPct val="115000"/>
                        </a:lnSpc>
                        <a:spcAft>
                          <a:spcPts val="0"/>
                        </a:spcAft>
                      </a:pPr>
                      <a:r>
                        <a:rPr lang="es-CL" sz="1400">
                          <a:effectLst/>
                          <a:latin typeface="Calibri"/>
                          <a:ea typeface="Times New Roman"/>
                          <a:cs typeface="Times New Roman"/>
                        </a:rPr>
                        <a:t>14.3 Reducir al mínimo los efectos de la acidificación de los océanos y hacerles frente, incluso mediante la intensificación de la cooperación científica a todos los niveles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58832">
                <a:tc>
                  <a:txBody>
                    <a:bodyPr/>
                    <a:lstStyle/>
                    <a:p>
                      <a:pPr algn="just">
                        <a:lnSpc>
                          <a:spcPct val="115000"/>
                        </a:lnSpc>
                        <a:spcAft>
                          <a:spcPts val="0"/>
                        </a:spcAft>
                      </a:pPr>
                      <a:r>
                        <a:rPr lang="es-CL" sz="1400">
                          <a:effectLst/>
                          <a:latin typeface="Calibri"/>
                          <a:ea typeface="Times New Roman"/>
                          <a:cs typeface="Times New Roman"/>
                        </a:rPr>
                        <a:t>14.4 Para 2020, reglamentar eficazmente la explotación pesquera y poner fin a la pesca excesiva, la pesca ilegal, la pesca no declarada y no reglamentada y las prácticas de pesca destructivas, y aplicar planes de gestión con fundamento científico a fin de restablecer las poblaciones de peces en el plazo más breve posible, por lo menos a niveles que puedan producir el máximo rendimiento sostenible de acuerdo con sus características biológicas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5888">
                <a:tc>
                  <a:txBody>
                    <a:bodyPr/>
                    <a:lstStyle/>
                    <a:p>
                      <a:pPr algn="just">
                        <a:lnSpc>
                          <a:spcPct val="115000"/>
                        </a:lnSpc>
                        <a:spcAft>
                          <a:spcPts val="0"/>
                        </a:spcAft>
                      </a:pPr>
                      <a:r>
                        <a:rPr lang="es-CL" sz="1400">
                          <a:effectLst/>
                          <a:latin typeface="Calibri"/>
                          <a:ea typeface="Times New Roman"/>
                          <a:cs typeface="Times New Roman"/>
                        </a:rPr>
                        <a:t>14.5 Para 2020, conservar por lo menos el 10% de las zonas costeras y marinas, de conformidad con las leyes nacionales y el derecho internacional y sobre la base de  la mejor información científica disponible</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11776">
                <a:tc>
                  <a:txBody>
                    <a:bodyPr/>
                    <a:lstStyle/>
                    <a:p>
                      <a:pPr algn="just">
                        <a:lnSpc>
                          <a:spcPct val="115000"/>
                        </a:lnSpc>
                        <a:spcAft>
                          <a:spcPts val="0"/>
                        </a:spcAft>
                      </a:pPr>
                      <a:r>
                        <a:rPr lang="es-CL" sz="1400" dirty="0">
                          <a:effectLst/>
                          <a:latin typeface="Calibri"/>
                          <a:ea typeface="Times New Roman"/>
                          <a:cs typeface="Times New Roman"/>
                        </a:rPr>
                        <a:t>14.6 Para 2020, prohibir ciertas formas de subvenciones a la pesca que contribuyen a la capacidad de pesca excesiva y la sobreexplotación pesquera, eliminar las subvenciones que contribuyen a la pesca ilegal, no declarada y no reglamentada y abstenerse de introducir nuevas subvenciones de esa índole, reconociendo que la negociación sobre las subvenciones a la pesca en el marco de la Organización Mundial del Comercio debe incluir un trato especial y diferenciado, apropiado y efectivo para los países en desarrollo y los países menos adelantados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5888">
                <a:tc>
                  <a:txBody>
                    <a:bodyPr/>
                    <a:lstStyle/>
                    <a:p>
                      <a:pPr algn="just">
                        <a:lnSpc>
                          <a:spcPct val="115000"/>
                        </a:lnSpc>
                        <a:spcAft>
                          <a:spcPts val="0"/>
                        </a:spcAft>
                      </a:pPr>
                      <a:r>
                        <a:rPr lang="es-CL" sz="1400" dirty="0">
                          <a:effectLst/>
                          <a:latin typeface="Calibri"/>
                          <a:ea typeface="Times New Roman"/>
                          <a:cs typeface="Times New Roman"/>
                        </a:rPr>
                        <a:t>14.7 Para 2030, aumentar los beneficios económicos que los pequeños Estados insulares en desarrollo y los países menos adelantados reciben del uso sostenible de  los recursos marinos, en particular mediante la gestión sostenible de la pesca, la acuicultura y el turismo</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6" name="15 CuadroTexto"/>
          <p:cNvSpPr txBox="1"/>
          <p:nvPr/>
        </p:nvSpPr>
        <p:spPr>
          <a:xfrm>
            <a:off x="302785" y="910888"/>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3967243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2C7C4F73-F21D-4E32-93A0-86E886286D18}" type="slidenum">
              <a:rPr lang="es-ES" altLang="es-CL" sz="1200" smtClean="0">
                <a:solidFill>
                  <a:srgbClr val="898989"/>
                </a:solidFill>
              </a:rPr>
              <a:pPr>
                <a:spcBef>
                  <a:spcPct val="0"/>
                </a:spcBef>
                <a:buFontTx/>
                <a:buNone/>
              </a:pPr>
              <a:t>24</a:t>
            </a:fld>
            <a:endParaRPr lang="es-ES" altLang="es-CL" sz="1200">
              <a:solidFill>
                <a:srgbClr val="898989"/>
              </a:solidFill>
            </a:endParaRPr>
          </a:p>
        </p:txBody>
      </p:sp>
      <p:pic>
        <p:nvPicPr>
          <p:cNvPr id="1127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735" y="260648"/>
            <a:ext cx="865188" cy="83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Rectángulo"/>
          <p:cNvSpPr/>
          <p:nvPr/>
        </p:nvSpPr>
        <p:spPr>
          <a:xfrm>
            <a:off x="1259632" y="260648"/>
            <a:ext cx="6996113" cy="923925"/>
          </a:xfrm>
          <a:prstGeom prst="rect">
            <a:avLst/>
          </a:prstGeom>
        </p:spPr>
        <p:txBody>
          <a:bodyPr>
            <a:spAutoFit/>
          </a:bodyPr>
          <a:lstStyle/>
          <a:p>
            <a:pPr>
              <a:defRPr/>
            </a:pPr>
            <a:r>
              <a:rPr lang="es-CL" b="1" dirty="0">
                <a:solidFill>
                  <a:schemeClr val="tx2">
                    <a:lumMod val="60000"/>
                    <a:lumOff val="40000"/>
                  </a:schemeClr>
                </a:solidFill>
                <a:latin typeface="Verdana" pitchFamily="34" charset="0"/>
                <a:ea typeface="Verdana" pitchFamily="34" charset="0"/>
                <a:cs typeface="Verdana" pitchFamily="34" charset="0"/>
              </a:rPr>
              <a:t>14. Conservar y utilizar en forma sostenible los océanos, los mares y los recursos marinos para el desarrollo sostenible</a:t>
            </a:r>
          </a:p>
        </p:txBody>
      </p:sp>
      <p:graphicFrame>
        <p:nvGraphicFramePr>
          <p:cNvPr id="4" name="3 Tabla"/>
          <p:cNvGraphicFramePr>
            <a:graphicFrameLocks noGrp="1"/>
          </p:cNvGraphicFramePr>
          <p:nvPr>
            <p:extLst>
              <p:ext uri="{D42A27DB-BD31-4B8C-83A1-F6EECF244321}">
                <p14:modId xmlns:p14="http://schemas.microsoft.com/office/powerpoint/2010/main" val="2259180884"/>
              </p:ext>
            </p:extLst>
          </p:nvPr>
        </p:nvGraphicFramePr>
        <p:xfrm>
          <a:off x="273735" y="1772816"/>
          <a:ext cx="8618745" cy="2536804"/>
        </p:xfrm>
        <a:graphic>
          <a:graphicData uri="http://schemas.openxmlformats.org/drawingml/2006/table">
            <a:tbl>
              <a:tblPr firstRow="1" firstCol="1" bandRow="1"/>
              <a:tblGrid>
                <a:gridCol w="8618745">
                  <a:extLst>
                    <a:ext uri="{9D8B030D-6E8A-4147-A177-3AD203B41FA5}">
                      <a16:colId xmlns:a16="http://schemas.microsoft.com/office/drawing/2014/main" val="20000"/>
                    </a:ext>
                  </a:extLst>
                </a:gridCol>
              </a:tblGrid>
              <a:tr h="458832">
                <a:tc>
                  <a:txBody>
                    <a:bodyPr/>
                    <a:lstStyle/>
                    <a:p>
                      <a:pPr algn="just">
                        <a:lnSpc>
                          <a:spcPct val="115000"/>
                        </a:lnSpc>
                        <a:spcAft>
                          <a:spcPts val="0"/>
                        </a:spcAft>
                      </a:pPr>
                      <a:r>
                        <a:rPr lang="es-CL" sz="1400" dirty="0">
                          <a:effectLst/>
                          <a:latin typeface="Calibri"/>
                          <a:ea typeface="Times New Roman"/>
                          <a:cs typeface="Times New Roman"/>
                        </a:rPr>
                        <a:t>14.a Aumentar los conocimientos científicos, desarrollar la capacidad de investigación y transferir la tecnología marina, teniendo en cuenta los criterios y directrices para la transferencia de tecnología marina de la Comisión Oceanográfica Intergubernamental, a fin de mejorar la salud de los océanos y potenciar la contribución de la biodiversidad marina al desarrollo de los países en desarrollo, en particular los pequeños Estados insulares en desarrollo y los países menos adelantados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7356">
                <a:tc>
                  <a:txBody>
                    <a:bodyPr/>
                    <a:lstStyle/>
                    <a:p>
                      <a:pPr algn="just">
                        <a:lnSpc>
                          <a:spcPct val="115000"/>
                        </a:lnSpc>
                        <a:spcAft>
                          <a:spcPts val="0"/>
                        </a:spcAft>
                      </a:pPr>
                      <a:r>
                        <a:rPr lang="es-CL" sz="1400">
                          <a:effectLst/>
                          <a:latin typeface="Calibri"/>
                          <a:ea typeface="Times New Roman"/>
                          <a:cs typeface="Times New Roman"/>
                        </a:rPr>
                        <a:t>14.b Facilitar el acceso de los pescadores artesanales en pequeña escala a los recursos marinos y los mercados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8832">
                <a:tc>
                  <a:txBody>
                    <a:bodyPr/>
                    <a:lstStyle/>
                    <a:p>
                      <a:pPr algn="just">
                        <a:lnSpc>
                          <a:spcPct val="115000"/>
                        </a:lnSpc>
                        <a:spcAft>
                          <a:spcPts val="0"/>
                        </a:spcAft>
                      </a:pPr>
                      <a:r>
                        <a:rPr lang="es-CL" sz="1400" dirty="0">
                          <a:effectLst/>
                          <a:latin typeface="Calibri"/>
                          <a:ea typeface="Times New Roman"/>
                          <a:cs typeface="Times New Roman"/>
                        </a:rPr>
                        <a:t>14.c Mejorar la conservación y el uso sostenible de los océanos y sus recursos aplicando el derecho internacional reflejado en la Convención de las Naciones Unidas sobre el Derecho del Mar, que proporciona el marco jurídico para la conservación y la utilización sostenible de los océanos y sus recursos, como se recuerda en el párrafo 158 del documento “El futuro que queremos”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65931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2C7C4F73-F21D-4E32-93A0-86E886286D18}" type="slidenum">
              <a:rPr lang="es-ES" altLang="es-CL" sz="1200" smtClean="0">
                <a:solidFill>
                  <a:srgbClr val="898989"/>
                </a:solidFill>
              </a:rPr>
              <a:pPr>
                <a:spcBef>
                  <a:spcPct val="0"/>
                </a:spcBef>
                <a:buFontTx/>
                <a:buNone/>
              </a:pPr>
              <a:t>25</a:t>
            </a:fld>
            <a:endParaRPr lang="es-ES" altLang="es-CL" sz="1200">
              <a:solidFill>
                <a:srgbClr val="898989"/>
              </a:solidFill>
            </a:endParaRPr>
          </a:p>
        </p:txBody>
      </p:sp>
      <p:pic>
        <p:nvPicPr>
          <p:cNvPr id="1127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360362"/>
            <a:ext cx="865188" cy="94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276" name="9 Rectángulo"/>
          <p:cNvSpPr>
            <a:spLocks noChangeArrowheads="1"/>
          </p:cNvSpPr>
          <p:nvPr/>
        </p:nvSpPr>
        <p:spPr bwMode="auto">
          <a:xfrm>
            <a:off x="1138853" y="360362"/>
            <a:ext cx="677801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s-CL" altLang="es-CL" sz="1800" b="1" dirty="0">
                <a:solidFill>
                  <a:srgbClr val="7CBF33"/>
                </a:solidFill>
                <a:latin typeface="Verdana" pitchFamily="34" charset="0"/>
              </a:rPr>
              <a:t>15. Proteger, restablecer y promover el uso sostenible de los ecosistemas terrestres, gestionar los bosques de forma sostenible, luchar contra la desertificación, detener e invertir la degradación de las tierras y poner freno a la pérdida de la diversidad biológica</a:t>
            </a:r>
          </a:p>
        </p:txBody>
      </p:sp>
      <p:graphicFrame>
        <p:nvGraphicFramePr>
          <p:cNvPr id="2" name="1 Tabla"/>
          <p:cNvGraphicFramePr>
            <a:graphicFrameLocks noGrp="1"/>
          </p:cNvGraphicFramePr>
          <p:nvPr>
            <p:extLst>
              <p:ext uri="{D42A27DB-BD31-4B8C-83A1-F6EECF244321}">
                <p14:modId xmlns:p14="http://schemas.microsoft.com/office/powerpoint/2010/main" val="2832407672"/>
              </p:ext>
            </p:extLst>
          </p:nvPr>
        </p:nvGraphicFramePr>
        <p:xfrm>
          <a:off x="252402" y="2276872"/>
          <a:ext cx="8640077" cy="4089980"/>
        </p:xfrm>
        <a:graphic>
          <a:graphicData uri="http://schemas.openxmlformats.org/drawingml/2006/table">
            <a:tbl>
              <a:tblPr firstRow="1" firstCol="1" bandRow="1"/>
              <a:tblGrid>
                <a:gridCol w="8640077">
                  <a:extLst>
                    <a:ext uri="{9D8B030D-6E8A-4147-A177-3AD203B41FA5}">
                      <a16:colId xmlns:a16="http://schemas.microsoft.com/office/drawing/2014/main" val="20000"/>
                    </a:ext>
                  </a:extLst>
                </a:gridCol>
              </a:tblGrid>
              <a:tr h="305888">
                <a:tc>
                  <a:txBody>
                    <a:bodyPr/>
                    <a:lstStyle/>
                    <a:p>
                      <a:pPr>
                        <a:lnSpc>
                          <a:spcPct val="115000"/>
                        </a:lnSpc>
                        <a:spcAft>
                          <a:spcPts val="0"/>
                        </a:spcAft>
                      </a:pPr>
                      <a:r>
                        <a:rPr lang="es-CL" sz="1400" dirty="0">
                          <a:effectLst/>
                          <a:latin typeface="Calibri"/>
                          <a:ea typeface="Times New Roman"/>
                          <a:cs typeface="Times New Roman"/>
                        </a:rPr>
                        <a:t>15.1 Para 2020, velar por la conservación, el restablecimiento y el uso sostenible de los ecosistemas terrestres y los ecosistemas interiores de agua dulce y los servicios que proporcionan, en particular los bosques, los humedales, las montañas y las zonas áridas, en consonancia con las obligaciones contraídas en virtud de acuerdos internacionales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5888">
                <a:tc>
                  <a:txBody>
                    <a:bodyPr/>
                    <a:lstStyle/>
                    <a:p>
                      <a:pPr>
                        <a:lnSpc>
                          <a:spcPct val="115000"/>
                        </a:lnSpc>
                        <a:spcAft>
                          <a:spcPts val="0"/>
                        </a:spcAft>
                      </a:pPr>
                      <a:r>
                        <a:rPr lang="es-CL" sz="1400">
                          <a:effectLst/>
                          <a:latin typeface="Calibri"/>
                          <a:ea typeface="Times New Roman"/>
                          <a:cs typeface="Times New Roman"/>
                        </a:rPr>
                        <a:t>15.2 Para 2020, promover la gestión sostenible de todos los tipos de bosques, poner fin a la deforestación, recuperar los bosques degradados e incrementar la forestación y la reforestación a nivel mundial</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5888">
                <a:tc>
                  <a:txBody>
                    <a:bodyPr/>
                    <a:lstStyle/>
                    <a:p>
                      <a:pPr>
                        <a:lnSpc>
                          <a:spcPct val="115000"/>
                        </a:lnSpc>
                        <a:spcAft>
                          <a:spcPts val="0"/>
                        </a:spcAft>
                      </a:pPr>
                      <a:r>
                        <a:rPr lang="es-CL" sz="1400" dirty="0">
                          <a:effectLst/>
                          <a:latin typeface="Calibri"/>
                          <a:ea typeface="Times New Roman"/>
                          <a:cs typeface="Times New Roman"/>
                        </a:rPr>
                        <a:t>15.3 Para 2030, luchar contra la desertificación, rehabilitar las tierras y los suelos degradados, incluidas las tierras afectadas por la desertificación, la sequía y las inundaciones, y procurar lograr un mundo con una degradación neutra del suelo</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5888">
                <a:tc>
                  <a:txBody>
                    <a:bodyPr/>
                    <a:lstStyle/>
                    <a:p>
                      <a:pPr>
                        <a:lnSpc>
                          <a:spcPct val="115000"/>
                        </a:lnSpc>
                        <a:spcAft>
                          <a:spcPts val="0"/>
                        </a:spcAft>
                      </a:pPr>
                      <a:r>
                        <a:rPr lang="es-CL" sz="1400">
                          <a:effectLst/>
                          <a:latin typeface="Calibri"/>
                          <a:ea typeface="Times New Roman"/>
                          <a:cs typeface="Times New Roman"/>
                        </a:rPr>
                        <a:t>15.4 Para 2030, velar por la conservación de los ecosistemas montañosos, incluida su diversidad biológica, a fin de mejorar su capacidad de proporcionar beneficios esenciales para el desarrollo sostenible </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5888">
                <a:tc>
                  <a:txBody>
                    <a:bodyPr/>
                    <a:lstStyle/>
                    <a:p>
                      <a:pPr>
                        <a:lnSpc>
                          <a:spcPct val="115000"/>
                        </a:lnSpc>
                        <a:spcAft>
                          <a:spcPts val="0"/>
                        </a:spcAft>
                      </a:pPr>
                      <a:r>
                        <a:rPr lang="es-CL" sz="1400">
                          <a:effectLst/>
                          <a:latin typeface="Calibri"/>
                          <a:ea typeface="Times New Roman"/>
                          <a:cs typeface="Times New Roman"/>
                        </a:rPr>
                        <a:t>15.5 Adoptar medidas urgentes y significativas para reducir la degradación de los hábitats naturales, detener la pérdida de la diversidad biológica y, para 2020, proteger las especies amenazadas y evitar su extinción</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5888">
                <a:tc>
                  <a:txBody>
                    <a:bodyPr/>
                    <a:lstStyle/>
                    <a:p>
                      <a:pPr>
                        <a:lnSpc>
                          <a:spcPct val="115000"/>
                        </a:lnSpc>
                        <a:spcAft>
                          <a:spcPts val="0"/>
                        </a:spcAft>
                      </a:pPr>
                      <a:r>
                        <a:rPr lang="es-CL" sz="1400">
                          <a:effectLst/>
                          <a:latin typeface="Calibri"/>
                          <a:ea typeface="Times New Roman"/>
                          <a:cs typeface="Times New Roman"/>
                        </a:rPr>
                        <a:t>15.6 Promover la participación justa y equitativa en los beneficios que se deriven de la utilización de los recursos genéticos y promover el acceso adecuado a esos recursos, como se ha convenido internacionalmente</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41368">
                <a:tc>
                  <a:txBody>
                    <a:bodyPr/>
                    <a:lstStyle/>
                    <a:p>
                      <a:pPr>
                        <a:lnSpc>
                          <a:spcPct val="115000"/>
                        </a:lnSpc>
                        <a:spcAft>
                          <a:spcPts val="0"/>
                        </a:spcAft>
                      </a:pPr>
                      <a:r>
                        <a:rPr lang="es-CL" sz="1400" dirty="0">
                          <a:effectLst/>
                          <a:latin typeface="Calibri"/>
                          <a:ea typeface="Times New Roman"/>
                          <a:cs typeface="Times New Roman"/>
                        </a:rPr>
                        <a:t>15.7 Adoptar medidas urgentes para poner fin a la caza furtiva y el tráfico de especies protegidas de flora y fauna y abordar la demanda y la oferta ilegales de productos silvestres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9" name="8 CuadroTexto"/>
          <p:cNvSpPr txBox="1"/>
          <p:nvPr/>
        </p:nvSpPr>
        <p:spPr>
          <a:xfrm>
            <a:off x="268345" y="1930022"/>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2945399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n 4" descr="GOBIERNO DE CHILE[1].jpg"/>
          <p:cNvPicPr>
            <a:picLocks noChangeAspect="1"/>
          </p:cNvPicPr>
          <p:nvPr/>
        </p:nvPicPr>
        <p:blipFill>
          <a:blip r:embed="rId3">
            <a:extLst>
              <a:ext uri="{28A0092B-C50C-407E-A947-70E740481C1C}">
                <a14:useLocalDpi xmlns:a14="http://schemas.microsoft.com/office/drawing/2010/main" val="0"/>
              </a:ext>
            </a:extLst>
          </a:blip>
          <a:srcRect t="45772" b="44965"/>
          <a:stretch>
            <a:fillRect/>
          </a:stretch>
        </p:blipFill>
        <p:spPr bwMode="auto">
          <a:xfrm>
            <a:off x="7916863" y="835025"/>
            <a:ext cx="1227137" cy="8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1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2C7C4F73-F21D-4E32-93A0-86E886286D18}" type="slidenum">
              <a:rPr lang="es-ES" altLang="es-CL" sz="1200" smtClean="0">
                <a:solidFill>
                  <a:srgbClr val="898989"/>
                </a:solidFill>
              </a:rPr>
              <a:pPr>
                <a:spcBef>
                  <a:spcPct val="0"/>
                </a:spcBef>
                <a:buFontTx/>
                <a:buNone/>
              </a:pPr>
              <a:t>26</a:t>
            </a:fld>
            <a:endParaRPr lang="es-ES" altLang="es-CL" sz="1200">
              <a:solidFill>
                <a:srgbClr val="898989"/>
              </a:solidFill>
            </a:endParaRPr>
          </a:p>
        </p:txBody>
      </p:sp>
      <p:pic>
        <p:nvPicPr>
          <p:cNvPr id="1127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360362"/>
            <a:ext cx="865188" cy="94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276" name="9 Rectángulo"/>
          <p:cNvSpPr>
            <a:spLocks noChangeArrowheads="1"/>
          </p:cNvSpPr>
          <p:nvPr/>
        </p:nvSpPr>
        <p:spPr bwMode="auto">
          <a:xfrm>
            <a:off x="1138853" y="360362"/>
            <a:ext cx="677801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s-CL" altLang="es-CL" sz="1800" b="1" dirty="0">
                <a:solidFill>
                  <a:srgbClr val="7CBF33"/>
                </a:solidFill>
                <a:latin typeface="Verdana" pitchFamily="34" charset="0"/>
              </a:rPr>
              <a:t>15. Proteger, restablecer y promover el uso sostenible de los ecosistemas terrestres, gestionar los bosques de forma sostenible, luchar contra la desertificación, detener e invertir la degradación de las tierras y poner freno a la pérdida de la diversidad biológica</a:t>
            </a:r>
          </a:p>
        </p:txBody>
      </p:sp>
      <p:graphicFrame>
        <p:nvGraphicFramePr>
          <p:cNvPr id="2" name="1 Tabla"/>
          <p:cNvGraphicFramePr>
            <a:graphicFrameLocks noGrp="1"/>
          </p:cNvGraphicFramePr>
          <p:nvPr>
            <p:extLst>
              <p:ext uri="{D42A27DB-BD31-4B8C-83A1-F6EECF244321}">
                <p14:modId xmlns:p14="http://schemas.microsoft.com/office/powerpoint/2010/main" val="1479206202"/>
              </p:ext>
            </p:extLst>
          </p:nvPr>
        </p:nvGraphicFramePr>
        <p:xfrm>
          <a:off x="457200" y="2420888"/>
          <a:ext cx="8229600" cy="3168353"/>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574484">
                <a:tc>
                  <a:txBody>
                    <a:bodyPr/>
                    <a:lstStyle/>
                    <a:p>
                      <a:pPr>
                        <a:lnSpc>
                          <a:spcPct val="115000"/>
                        </a:lnSpc>
                        <a:spcAft>
                          <a:spcPts val="0"/>
                        </a:spcAft>
                      </a:pPr>
                      <a:r>
                        <a:rPr lang="es-CL" sz="1400" dirty="0">
                          <a:effectLst/>
                          <a:latin typeface="Calibri"/>
                          <a:ea typeface="Times New Roman"/>
                          <a:cs typeface="Times New Roman"/>
                        </a:rPr>
                        <a:t>15.8 Para 2020, adoptar medidas para prevenir la introducción de especies exóticas invasoras y reducir de forma significativa sus efectos en los ecosistemas terrestres y  acuáticos y controlar o erradicar las especies prioritarias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4484">
                <a:tc>
                  <a:txBody>
                    <a:bodyPr/>
                    <a:lstStyle/>
                    <a:p>
                      <a:pPr>
                        <a:lnSpc>
                          <a:spcPct val="115000"/>
                        </a:lnSpc>
                        <a:spcAft>
                          <a:spcPts val="0"/>
                        </a:spcAft>
                      </a:pPr>
                      <a:r>
                        <a:rPr lang="es-CL" sz="1400">
                          <a:effectLst/>
                          <a:latin typeface="Calibri"/>
                          <a:ea typeface="Times New Roman"/>
                          <a:cs typeface="Times New Roman"/>
                        </a:rPr>
                        <a:t>15.9 Para 2020, integrar los valores de los ecosistemas y la diversidad biológica en la planificación nacional y local, los procesos de desarrollo, las estrategias de reducción de la pobreza y la contabilidad</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4484">
                <a:tc>
                  <a:txBody>
                    <a:bodyPr/>
                    <a:lstStyle/>
                    <a:p>
                      <a:pPr>
                        <a:lnSpc>
                          <a:spcPct val="115000"/>
                        </a:lnSpc>
                        <a:spcAft>
                          <a:spcPts val="0"/>
                        </a:spcAft>
                      </a:pPr>
                      <a:r>
                        <a:rPr lang="es-CL" sz="1400">
                          <a:effectLst/>
                          <a:latin typeface="Calibri"/>
                          <a:ea typeface="Times New Roman"/>
                          <a:cs typeface="Times New Roman"/>
                        </a:rPr>
                        <a:t>15.a Movilizar y aumentar de manera significativa los recursos financieros procedentes de todas las fuentes para conservar y utilizar de forma sostenible la diversidad biológica y los ecosistemas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70417">
                <a:tc>
                  <a:txBody>
                    <a:bodyPr/>
                    <a:lstStyle/>
                    <a:p>
                      <a:pPr>
                        <a:lnSpc>
                          <a:spcPct val="115000"/>
                        </a:lnSpc>
                        <a:spcAft>
                          <a:spcPts val="0"/>
                        </a:spcAft>
                      </a:pPr>
                      <a:r>
                        <a:rPr lang="es-CL" sz="1400">
                          <a:effectLst/>
                          <a:latin typeface="Calibri"/>
                          <a:ea typeface="Times New Roman"/>
                          <a:cs typeface="Times New Roman"/>
                        </a:rPr>
                        <a:t>15.b Movilizar un volumen apreciable de recursos procedentes de todas las fuentes y a todos los niveles para financiar la gestión forestal sostenible y proporcionar incentivos adecuados a los países en desarrollo para que promuevan dicha gestión, en particular con miras a la conservación y la reforestación</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74484">
                <a:tc>
                  <a:txBody>
                    <a:bodyPr/>
                    <a:lstStyle/>
                    <a:p>
                      <a:pPr>
                        <a:lnSpc>
                          <a:spcPct val="115000"/>
                        </a:lnSpc>
                        <a:spcAft>
                          <a:spcPts val="0"/>
                        </a:spcAft>
                      </a:pPr>
                      <a:r>
                        <a:rPr lang="es-CL" sz="1400" dirty="0">
                          <a:effectLst/>
                          <a:latin typeface="Calibri"/>
                          <a:ea typeface="Times New Roman"/>
                          <a:cs typeface="Times New Roman"/>
                        </a:rPr>
                        <a:t>15.c Aumentar el apoyo mundial a la lucha contra la caza furtiva y el tráfico de especies protegidas, en particular aumentando la capacidad de las comunidades locales para promover oportunidades de subsistencia sostenibles</a:t>
                      </a:r>
                    </a:p>
                  </a:txBody>
                  <a:tcPr marL="59848" marR="5984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43016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63272" cy="1143000"/>
          </a:xfrm>
        </p:spPr>
        <p:txBody>
          <a:bodyPr>
            <a:noAutofit/>
          </a:bodyPr>
          <a:lstStyle/>
          <a:p>
            <a:pPr marL="1169988"/>
            <a:r>
              <a:rPr lang="es-CL" sz="1800" b="1" dirty="0">
                <a:solidFill>
                  <a:srgbClr val="452AA6"/>
                </a:solidFill>
                <a:latin typeface="Verdana" pitchFamily="34" charset="0"/>
                <a:ea typeface="Verdana" pitchFamily="34" charset="0"/>
                <a:cs typeface="Verdana" pitchFamily="34" charset="0"/>
              </a:rPr>
              <a:t>Objetivo 16. Promover sociedades pacíficas e inclusivas para el desarrollo sostenible, facilitar el acceso a la justicia para todos y crear instituciones eficaces, responsables e inclusivas a todos los niveles</a:t>
            </a:r>
            <a:endParaRPr lang="es-CL" sz="1800" dirty="0">
              <a:solidFill>
                <a:srgbClr val="452AA6"/>
              </a:solidFill>
              <a:latin typeface="Verdana" pitchFamily="34" charset="0"/>
              <a:ea typeface="Verdana" pitchFamily="34" charset="0"/>
              <a:cs typeface="Verdana" pitchFamily="34" charset="0"/>
            </a:endParaRPr>
          </a:p>
        </p:txBody>
      </p:sp>
      <p:pic>
        <p:nvPicPr>
          <p:cNvPr id="47105" name="Picture 1"/>
          <p:cNvPicPr>
            <a:picLocks noChangeAspect="1" noChangeArrowheads="1"/>
          </p:cNvPicPr>
          <p:nvPr/>
        </p:nvPicPr>
        <p:blipFill>
          <a:blip r:embed="rId2" cstate="print"/>
          <a:srcRect/>
          <a:stretch>
            <a:fillRect/>
          </a:stretch>
        </p:blipFill>
        <p:spPr bwMode="auto">
          <a:xfrm>
            <a:off x="467545" y="260648"/>
            <a:ext cx="1008112" cy="1008112"/>
          </a:xfrm>
          <a:prstGeom prst="rect">
            <a:avLst/>
          </a:prstGeom>
          <a:noFill/>
          <a:ln w="9525">
            <a:noFill/>
            <a:miter lim="800000"/>
            <a:headEnd/>
            <a:tailEnd/>
          </a:ln>
        </p:spPr>
      </p:pic>
      <p:graphicFrame>
        <p:nvGraphicFramePr>
          <p:cNvPr id="5" name="4 Tabla"/>
          <p:cNvGraphicFramePr>
            <a:graphicFrameLocks noGrp="1"/>
          </p:cNvGraphicFramePr>
          <p:nvPr>
            <p:extLst>
              <p:ext uri="{D42A27DB-BD31-4B8C-83A1-F6EECF244321}">
                <p14:modId xmlns:p14="http://schemas.microsoft.com/office/powerpoint/2010/main" val="1856636226"/>
              </p:ext>
            </p:extLst>
          </p:nvPr>
        </p:nvGraphicFramePr>
        <p:xfrm>
          <a:off x="395536" y="1628800"/>
          <a:ext cx="8208912" cy="4334402"/>
        </p:xfrm>
        <a:graphic>
          <a:graphicData uri="http://schemas.openxmlformats.org/drawingml/2006/table">
            <a:tbl>
              <a:tblPr/>
              <a:tblGrid>
                <a:gridCol w="8208912">
                  <a:extLst>
                    <a:ext uri="{9D8B030D-6E8A-4147-A177-3AD203B41FA5}">
                      <a16:colId xmlns:a16="http://schemas.microsoft.com/office/drawing/2014/main" val="20000"/>
                    </a:ext>
                  </a:extLst>
                </a:gridCol>
              </a:tblGrid>
              <a:tr h="792088">
                <a:tc>
                  <a:txBody>
                    <a:bodyPr/>
                    <a:lstStyle/>
                    <a:p>
                      <a:pPr>
                        <a:lnSpc>
                          <a:spcPct val="115000"/>
                        </a:lnSpc>
                        <a:spcAft>
                          <a:spcPts val="0"/>
                        </a:spcAft>
                      </a:pPr>
                      <a:endParaRPr lang="es-CL" sz="16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16.1 </a:t>
                      </a:r>
                      <a:r>
                        <a:rPr lang="es-CL" sz="1600" b="1" dirty="0">
                          <a:latin typeface="Calibri"/>
                          <a:ea typeface="Times New Roman"/>
                          <a:cs typeface="Times New Roman"/>
                        </a:rPr>
                        <a:t>Reducir considerablemente todas las formas de violencia y las tasas de mortalidad conexas </a:t>
                      </a:r>
                      <a:r>
                        <a:rPr lang="es-CL" sz="1600" dirty="0">
                          <a:latin typeface="Calibri"/>
                          <a:ea typeface="Times New Roman"/>
                          <a:cs typeface="Times New Roman"/>
                        </a:rPr>
                        <a:t>en todo el mundo</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9501">
                <a:tc>
                  <a:txBody>
                    <a:bodyPr/>
                    <a:lstStyle/>
                    <a:p>
                      <a:pPr>
                        <a:lnSpc>
                          <a:spcPct val="115000"/>
                        </a:lnSpc>
                        <a:spcAft>
                          <a:spcPts val="0"/>
                        </a:spcAft>
                      </a:pPr>
                      <a:endParaRPr lang="es-CL" sz="16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16.2 </a:t>
                      </a:r>
                      <a:r>
                        <a:rPr lang="es-CL" sz="1600" b="0" dirty="0">
                          <a:latin typeface="Calibri"/>
                          <a:ea typeface="Times New Roman"/>
                          <a:cs typeface="Times New Roman"/>
                        </a:rPr>
                        <a:t>Poner fin </a:t>
                      </a:r>
                      <a:r>
                        <a:rPr lang="es-CL" sz="1600" b="1" dirty="0">
                          <a:latin typeface="Calibri"/>
                          <a:ea typeface="Times New Roman"/>
                          <a:cs typeface="Times New Roman"/>
                        </a:rPr>
                        <a:t>al maltrato, la explotación, la trata, la tortura y todas las formas de violencia contra los niños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9501">
                <a:tc>
                  <a:txBody>
                    <a:bodyPr/>
                    <a:lstStyle/>
                    <a:p>
                      <a:pPr>
                        <a:lnSpc>
                          <a:spcPct val="115000"/>
                        </a:lnSpc>
                        <a:spcAft>
                          <a:spcPts val="0"/>
                        </a:spcAft>
                      </a:pPr>
                      <a:endParaRPr lang="es-CL" sz="16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16.3 Promover el estado de derecho en los planos nacional e internacional y </a:t>
                      </a:r>
                      <a:r>
                        <a:rPr lang="es-CL" sz="1600" b="1" dirty="0">
                          <a:latin typeface="Calibri"/>
                          <a:ea typeface="Times New Roman"/>
                          <a:cs typeface="Times New Roman"/>
                        </a:rPr>
                        <a:t>garantizar la igualdad de acceso a la justicia para todos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40127">
                <a:tc>
                  <a:txBody>
                    <a:bodyPr/>
                    <a:lstStyle/>
                    <a:p>
                      <a:pPr>
                        <a:lnSpc>
                          <a:spcPct val="115000"/>
                        </a:lnSpc>
                        <a:spcAft>
                          <a:spcPts val="0"/>
                        </a:spcAft>
                      </a:pPr>
                      <a:endParaRPr lang="es-CL" sz="16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16.4 Para 2030, </a:t>
                      </a:r>
                      <a:r>
                        <a:rPr lang="es-CL" sz="1600" b="1" dirty="0">
                          <a:latin typeface="Calibri"/>
                          <a:ea typeface="Times New Roman"/>
                          <a:cs typeface="Times New Roman"/>
                        </a:rPr>
                        <a:t>reducir de manera significativa las corrientes financieras y de armas ilícitas</a:t>
                      </a:r>
                      <a:r>
                        <a:rPr lang="es-CL" sz="1600" dirty="0">
                          <a:latin typeface="Calibri"/>
                          <a:ea typeface="Times New Roman"/>
                          <a:cs typeface="Times New Roman"/>
                        </a:rPr>
                        <a:t>, fortalecer la </a:t>
                      </a:r>
                      <a:r>
                        <a:rPr lang="es-CL" sz="1600" b="1" dirty="0">
                          <a:latin typeface="Calibri"/>
                          <a:ea typeface="Times New Roman"/>
                          <a:cs typeface="Times New Roman"/>
                        </a:rPr>
                        <a:t>recuperación y devolución de bienes robados </a:t>
                      </a:r>
                      <a:r>
                        <a:rPr lang="es-CL" sz="1600" dirty="0">
                          <a:latin typeface="Calibri"/>
                          <a:ea typeface="Times New Roman"/>
                          <a:cs typeface="Times New Roman"/>
                        </a:rPr>
                        <a:t>y luchar contra todas las formas de delincuencia organizada</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20061">
                <a:tc>
                  <a:txBody>
                    <a:bodyPr/>
                    <a:lstStyle/>
                    <a:p>
                      <a:pPr>
                        <a:lnSpc>
                          <a:spcPct val="115000"/>
                        </a:lnSpc>
                        <a:spcAft>
                          <a:spcPts val="0"/>
                        </a:spcAft>
                      </a:pPr>
                      <a:endParaRPr lang="es-CL" sz="16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16.5 Reducir </a:t>
                      </a:r>
                      <a:r>
                        <a:rPr lang="es-CL" sz="1600" b="1" dirty="0">
                          <a:latin typeface="Calibri"/>
                          <a:ea typeface="Times New Roman"/>
                          <a:cs typeface="Times New Roman"/>
                        </a:rPr>
                        <a:t>sustancialmente la corrupción y el soborno en todas sus formas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5 CuadroTexto"/>
          <p:cNvSpPr txBox="1"/>
          <p:nvPr/>
        </p:nvSpPr>
        <p:spPr>
          <a:xfrm>
            <a:off x="418512" y="1268760"/>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3028318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63272" cy="1143000"/>
          </a:xfrm>
        </p:spPr>
        <p:txBody>
          <a:bodyPr>
            <a:noAutofit/>
          </a:bodyPr>
          <a:lstStyle/>
          <a:p>
            <a:pPr marL="1169988"/>
            <a:r>
              <a:rPr lang="es-CL" sz="1800" b="1" dirty="0">
                <a:solidFill>
                  <a:srgbClr val="452AA6"/>
                </a:solidFill>
                <a:latin typeface="Verdana" pitchFamily="34" charset="0"/>
                <a:ea typeface="Verdana" pitchFamily="34" charset="0"/>
                <a:cs typeface="Verdana" pitchFamily="34" charset="0"/>
              </a:rPr>
              <a:t>Objetivo 16. Promover sociedades pacíficas e inclusivas para el desarrollo sostenible, facilitar el acceso a la justicia para todos y crear instituciones eficaces, responsables e inclusivas a todos los niveles</a:t>
            </a:r>
            <a:endParaRPr lang="es-CL" sz="1800" dirty="0">
              <a:solidFill>
                <a:srgbClr val="452AA6"/>
              </a:solidFill>
              <a:latin typeface="Verdana" pitchFamily="34" charset="0"/>
              <a:ea typeface="Verdana" pitchFamily="34" charset="0"/>
              <a:cs typeface="Verdana" pitchFamily="34" charset="0"/>
            </a:endParaRPr>
          </a:p>
        </p:txBody>
      </p:sp>
      <p:pic>
        <p:nvPicPr>
          <p:cNvPr id="47105" name="Picture 1"/>
          <p:cNvPicPr>
            <a:picLocks noChangeAspect="1" noChangeArrowheads="1"/>
          </p:cNvPicPr>
          <p:nvPr/>
        </p:nvPicPr>
        <p:blipFill>
          <a:blip r:embed="rId2" cstate="print"/>
          <a:srcRect/>
          <a:stretch>
            <a:fillRect/>
          </a:stretch>
        </p:blipFill>
        <p:spPr bwMode="auto">
          <a:xfrm>
            <a:off x="467544" y="260648"/>
            <a:ext cx="1152525" cy="1152128"/>
          </a:xfrm>
          <a:prstGeom prst="rect">
            <a:avLst/>
          </a:prstGeom>
          <a:noFill/>
          <a:ln w="9525">
            <a:noFill/>
            <a:miter lim="800000"/>
            <a:headEnd/>
            <a:tailEnd/>
          </a:ln>
        </p:spPr>
      </p:pic>
      <p:graphicFrame>
        <p:nvGraphicFramePr>
          <p:cNvPr id="6" name="5 Tabla"/>
          <p:cNvGraphicFramePr>
            <a:graphicFrameLocks noGrp="1"/>
          </p:cNvGraphicFramePr>
          <p:nvPr/>
        </p:nvGraphicFramePr>
        <p:xfrm>
          <a:off x="539552" y="1700806"/>
          <a:ext cx="8280920" cy="4774426"/>
        </p:xfrm>
        <a:graphic>
          <a:graphicData uri="http://schemas.openxmlformats.org/drawingml/2006/table">
            <a:tbl>
              <a:tblPr/>
              <a:tblGrid>
                <a:gridCol w="8280920">
                  <a:extLst>
                    <a:ext uri="{9D8B030D-6E8A-4147-A177-3AD203B41FA5}">
                      <a16:colId xmlns:a16="http://schemas.microsoft.com/office/drawing/2014/main" val="20000"/>
                    </a:ext>
                  </a:extLst>
                </a:gridCol>
              </a:tblGrid>
              <a:tr h="448050">
                <a:tc>
                  <a:txBody>
                    <a:bodyPr/>
                    <a:lstStyle/>
                    <a:p>
                      <a:pPr>
                        <a:lnSpc>
                          <a:spcPct val="115000"/>
                        </a:lnSpc>
                        <a:spcAft>
                          <a:spcPts val="0"/>
                        </a:spcAft>
                      </a:pPr>
                      <a:endParaRPr lang="es-CL" sz="10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16.6 Crear </a:t>
                      </a:r>
                      <a:r>
                        <a:rPr lang="es-CL" sz="1600" b="1" dirty="0">
                          <a:latin typeface="Calibri"/>
                          <a:ea typeface="Times New Roman"/>
                          <a:cs typeface="Times New Roman"/>
                        </a:rPr>
                        <a:t>instituciones eficaces, responsables y transparentes </a:t>
                      </a:r>
                      <a:r>
                        <a:rPr lang="es-CL" sz="1600" dirty="0">
                          <a:latin typeface="Calibri"/>
                          <a:ea typeface="Times New Roman"/>
                          <a:cs typeface="Times New Roman"/>
                        </a:rPr>
                        <a:t>a todos los niveles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48050">
                <a:tc>
                  <a:txBody>
                    <a:bodyPr/>
                    <a:lstStyle/>
                    <a:p>
                      <a:pPr>
                        <a:lnSpc>
                          <a:spcPct val="115000"/>
                        </a:lnSpc>
                        <a:spcAft>
                          <a:spcPts val="0"/>
                        </a:spcAft>
                      </a:pPr>
                      <a:endParaRPr lang="es-CL" sz="10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16.7 </a:t>
                      </a:r>
                      <a:r>
                        <a:rPr lang="es-CL" sz="1600" b="1" dirty="0">
                          <a:latin typeface="Calibri"/>
                          <a:ea typeface="Times New Roman"/>
                          <a:cs typeface="Times New Roman"/>
                        </a:rPr>
                        <a:t>Garantizar  la  adopción  de  decisiones  inclusivas,  participativas  y representativas </a:t>
                      </a:r>
                      <a:r>
                        <a:rPr lang="es-CL" sz="1600" dirty="0">
                          <a:latin typeface="Calibri"/>
                          <a:ea typeface="Times New Roman"/>
                          <a:cs typeface="Times New Roman"/>
                        </a:rPr>
                        <a:t>que respondan a las necesidades a todos los niveles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8050">
                <a:tc>
                  <a:txBody>
                    <a:bodyPr/>
                    <a:lstStyle/>
                    <a:p>
                      <a:pPr>
                        <a:lnSpc>
                          <a:spcPct val="115000"/>
                        </a:lnSpc>
                        <a:spcAft>
                          <a:spcPts val="0"/>
                        </a:spcAft>
                      </a:pPr>
                      <a:endParaRPr lang="es-CL" sz="10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16.8 Ampliar y fortalecer la participación de los países en desarrollo en las instituciones de gobernanza mundial</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8050">
                <a:tc>
                  <a:txBody>
                    <a:bodyPr/>
                    <a:lstStyle/>
                    <a:p>
                      <a:pPr>
                        <a:lnSpc>
                          <a:spcPct val="115000"/>
                        </a:lnSpc>
                        <a:spcAft>
                          <a:spcPts val="0"/>
                        </a:spcAft>
                      </a:pPr>
                      <a:endParaRPr lang="es-CL" sz="10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16.9 Para 2030, proporcionar </a:t>
                      </a:r>
                      <a:r>
                        <a:rPr lang="es-CL" sz="1600" b="1" dirty="0">
                          <a:latin typeface="Calibri"/>
                          <a:ea typeface="Times New Roman"/>
                          <a:cs typeface="Times New Roman"/>
                        </a:rPr>
                        <a:t>acceso a una identidad jurídica para todos</a:t>
                      </a:r>
                      <a:r>
                        <a:rPr lang="es-CL" sz="1600" dirty="0">
                          <a:latin typeface="Calibri"/>
                          <a:ea typeface="Times New Roman"/>
                          <a:cs typeface="Times New Roman"/>
                        </a:rPr>
                        <a:t>, en particular mediante el </a:t>
                      </a:r>
                      <a:r>
                        <a:rPr lang="es-CL" sz="1600" b="1" dirty="0">
                          <a:latin typeface="Calibri"/>
                          <a:ea typeface="Times New Roman"/>
                          <a:cs typeface="Times New Roman"/>
                        </a:rPr>
                        <a:t>registro de nacimientos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8050">
                <a:tc>
                  <a:txBody>
                    <a:bodyPr/>
                    <a:lstStyle/>
                    <a:p>
                      <a:pPr>
                        <a:lnSpc>
                          <a:spcPct val="115000"/>
                        </a:lnSpc>
                        <a:spcAft>
                          <a:spcPts val="0"/>
                        </a:spcAft>
                      </a:pPr>
                      <a:endParaRPr lang="es-CL" sz="10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16.10 </a:t>
                      </a:r>
                      <a:r>
                        <a:rPr lang="es-CL" sz="1600" b="1" dirty="0">
                          <a:latin typeface="Calibri"/>
                          <a:ea typeface="Times New Roman"/>
                          <a:cs typeface="Times New Roman"/>
                        </a:rPr>
                        <a:t>Garantizar el acceso público a la información y proteger las libertades fundamentales</a:t>
                      </a:r>
                      <a:r>
                        <a:rPr lang="es-CL" sz="1600" dirty="0">
                          <a:latin typeface="Calibri"/>
                          <a:ea typeface="Times New Roman"/>
                          <a:cs typeface="Times New Roman"/>
                        </a:rPr>
                        <a:t>, de conformidad con las leyes nacionales y los acuerdos internacionales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96102">
                <a:tc>
                  <a:txBody>
                    <a:bodyPr/>
                    <a:lstStyle/>
                    <a:p>
                      <a:pPr>
                        <a:lnSpc>
                          <a:spcPct val="115000"/>
                        </a:lnSpc>
                        <a:spcAft>
                          <a:spcPts val="0"/>
                        </a:spcAft>
                      </a:pPr>
                      <a:endParaRPr lang="es-CL" sz="10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16.a </a:t>
                      </a:r>
                      <a:r>
                        <a:rPr lang="es-CL" sz="1600" b="1" dirty="0">
                          <a:latin typeface="Calibri"/>
                          <a:ea typeface="Times New Roman"/>
                          <a:cs typeface="Times New Roman"/>
                        </a:rPr>
                        <a:t>Fortalecer las instituciones nacionales pertinentes</a:t>
                      </a:r>
                      <a:r>
                        <a:rPr lang="es-CL" sz="1600" dirty="0">
                          <a:latin typeface="Calibri"/>
                          <a:ea typeface="Times New Roman"/>
                          <a:cs typeface="Times New Roman"/>
                        </a:rPr>
                        <a:t>, incluso mediante la cooperación internacional, con miras a crear capacidad a todos los niveles, en particular en los países en desarrollo, para prevenir la violencia y combatir el terrorismo y la delincuencia</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8050">
                <a:tc>
                  <a:txBody>
                    <a:bodyPr/>
                    <a:lstStyle/>
                    <a:p>
                      <a:pPr>
                        <a:lnSpc>
                          <a:spcPct val="115000"/>
                        </a:lnSpc>
                        <a:spcAft>
                          <a:spcPts val="0"/>
                        </a:spcAft>
                      </a:pPr>
                      <a:endParaRPr lang="es-CL" sz="1000" dirty="0">
                        <a:latin typeface="Calibri"/>
                        <a:ea typeface="Times New Roman"/>
                        <a:cs typeface="Times New Roman"/>
                      </a:endParaRPr>
                    </a:p>
                    <a:p>
                      <a:pPr>
                        <a:lnSpc>
                          <a:spcPct val="115000"/>
                        </a:lnSpc>
                        <a:spcAft>
                          <a:spcPts val="0"/>
                        </a:spcAft>
                      </a:pPr>
                      <a:r>
                        <a:rPr lang="es-CL" sz="1600" dirty="0">
                          <a:latin typeface="Calibri"/>
                          <a:ea typeface="Times New Roman"/>
                          <a:cs typeface="Times New Roman"/>
                        </a:rPr>
                        <a:t>16.b </a:t>
                      </a:r>
                      <a:r>
                        <a:rPr lang="es-CL" sz="1600" b="1" dirty="0">
                          <a:latin typeface="Calibri"/>
                          <a:ea typeface="Times New Roman"/>
                          <a:cs typeface="Times New Roman"/>
                        </a:rPr>
                        <a:t>Promover y aplicar leyes y políticas no discriminatorias en favor del desarrollo sostenible</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01150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tabLst>
                <a:tab pos="1169988" algn="l"/>
              </a:tabLst>
            </a:pPr>
            <a:r>
              <a:rPr lang="es-CL" sz="1800" b="1" dirty="0">
                <a:solidFill>
                  <a:srgbClr val="333399"/>
                </a:solidFill>
                <a:latin typeface="Verdana" pitchFamily="34" charset="0"/>
                <a:ea typeface="Verdana" pitchFamily="34" charset="0"/>
                <a:cs typeface="Verdana" pitchFamily="34" charset="0"/>
              </a:rPr>
              <a:t>Objetivo 17. Fortalecer los medios de ejecución y revitalizar la Alianza Mundial para el </a:t>
            </a:r>
            <a:br>
              <a:rPr lang="es-CL" sz="1800" b="1" dirty="0">
                <a:solidFill>
                  <a:srgbClr val="333399"/>
                </a:solidFill>
                <a:latin typeface="Verdana" pitchFamily="34" charset="0"/>
                <a:ea typeface="Verdana" pitchFamily="34" charset="0"/>
                <a:cs typeface="Verdana" pitchFamily="34" charset="0"/>
              </a:rPr>
            </a:br>
            <a:r>
              <a:rPr lang="es-CL" sz="1800" b="1" dirty="0">
                <a:solidFill>
                  <a:srgbClr val="333399"/>
                </a:solidFill>
                <a:latin typeface="Verdana" pitchFamily="34" charset="0"/>
                <a:ea typeface="Verdana" pitchFamily="34" charset="0"/>
                <a:cs typeface="Verdana" pitchFamily="34" charset="0"/>
              </a:rPr>
              <a:t>Desarrollo Sostenible</a:t>
            </a:r>
            <a:endParaRPr lang="es-CL" sz="1800" dirty="0">
              <a:solidFill>
                <a:srgbClr val="333399"/>
              </a:solidFill>
              <a:latin typeface="Verdana" pitchFamily="34" charset="0"/>
              <a:ea typeface="Verdana" pitchFamily="34" charset="0"/>
              <a:cs typeface="Verdana" pitchFamily="34" charset="0"/>
            </a:endParaRPr>
          </a:p>
        </p:txBody>
      </p:sp>
      <p:pic>
        <p:nvPicPr>
          <p:cNvPr id="46081" name="Picture 1"/>
          <p:cNvPicPr>
            <a:picLocks noChangeAspect="1" noChangeArrowheads="1"/>
          </p:cNvPicPr>
          <p:nvPr/>
        </p:nvPicPr>
        <p:blipFill>
          <a:blip r:embed="rId2" cstate="print"/>
          <a:srcRect/>
          <a:stretch>
            <a:fillRect/>
          </a:stretch>
        </p:blipFill>
        <p:spPr bwMode="auto">
          <a:xfrm>
            <a:off x="467545" y="260649"/>
            <a:ext cx="936104" cy="1008111"/>
          </a:xfrm>
          <a:prstGeom prst="rect">
            <a:avLst/>
          </a:prstGeom>
          <a:noFill/>
          <a:ln w="9525">
            <a:noFill/>
            <a:miter lim="800000"/>
            <a:headEnd/>
            <a:tailEnd/>
          </a:ln>
        </p:spPr>
      </p:pic>
      <p:graphicFrame>
        <p:nvGraphicFramePr>
          <p:cNvPr id="5" name="4 Tabla"/>
          <p:cNvGraphicFramePr>
            <a:graphicFrameLocks noGrp="1"/>
          </p:cNvGraphicFramePr>
          <p:nvPr>
            <p:extLst>
              <p:ext uri="{D42A27DB-BD31-4B8C-83A1-F6EECF244321}">
                <p14:modId xmlns:p14="http://schemas.microsoft.com/office/powerpoint/2010/main" val="1707722070"/>
              </p:ext>
            </p:extLst>
          </p:nvPr>
        </p:nvGraphicFramePr>
        <p:xfrm>
          <a:off x="467544" y="1556793"/>
          <a:ext cx="8352928" cy="4932525"/>
        </p:xfrm>
        <a:graphic>
          <a:graphicData uri="http://schemas.openxmlformats.org/drawingml/2006/table">
            <a:tbl>
              <a:tblPr/>
              <a:tblGrid>
                <a:gridCol w="8352928">
                  <a:extLst>
                    <a:ext uri="{9D8B030D-6E8A-4147-A177-3AD203B41FA5}">
                      <a16:colId xmlns:a16="http://schemas.microsoft.com/office/drawing/2014/main" val="20000"/>
                    </a:ext>
                  </a:extLst>
                </a:gridCol>
              </a:tblGrid>
              <a:tr h="650023">
                <a:tc>
                  <a:txBody>
                    <a:bodyPr/>
                    <a:lstStyle/>
                    <a:p>
                      <a:pPr algn="just">
                        <a:lnSpc>
                          <a:spcPct val="80000"/>
                        </a:lnSpc>
                        <a:spcAft>
                          <a:spcPts val="0"/>
                        </a:spcAft>
                      </a:pPr>
                      <a:endParaRPr lang="es-CL" sz="1600" dirty="0">
                        <a:solidFill>
                          <a:srgbClr val="000000"/>
                        </a:solidFill>
                        <a:latin typeface="Calibri"/>
                        <a:ea typeface="Times New Roman"/>
                        <a:cs typeface="Times New Roman"/>
                      </a:endParaRPr>
                    </a:p>
                    <a:p>
                      <a:pPr algn="just">
                        <a:lnSpc>
                          <a:spcPct val="80000"/>
                        </a:lnSpc>
                        <a:spcAft>
                          <a:spcPts val="0"/>
                        </a:spcAft>
                      </a:pPr>
                      <a:r>
                        <a:rPr lang="es-CL" sz="1600" dirty="0">
                          <a:solidFill>
                            <a:srgbClr val="000000"/>
                          </a:solidFill>
                          <a:latin typeface="Calibri"/>
                          <a:ea typeface="Times New Roman"/>
                          <a:cs typeface="Times New Roman"/>
                        </a:rPr>
                        <a:t>17.1 Fortalecer la movilización de recursos internos, incluso mediante la </a:t>
                      </a:r>
                      <a:r>
                        <a:rPr lang="es-CL" sz="1600" b="1" dirty="0">
                          <a:solidFill>
                            <a:srgbClr val="000000"/>
                          </a:solidFill>
                          <a:latin typeface="Calibri"/>
                          <a:ea typeface="Times New Roman"/>
                          <a:cs typeface="Times New Roman"/>
                        </a:rPr>
                        <a:t>prestación de apoyo </a:t>
                      </a:r>
                      <a:r>
                        <a:rPr lang="es-CL" sz="1600" dirty="0">
                          <a:solidFill>
                            <a:srgbClr val="000000"/>
                          </a:solidFill>
                          <a:latin typeface="Calibri"/>
                          <a:ea typeface="Times New Roman"/>
                          <a:cs typeface="Times New Roman"/>
                        </a:rPr>
                        <a:t>internacional a los países en desarrollo, con el fin de </a:t>
                      </a:r>
                      <a:r>
                        <a:rPr lang="es-CL" sz="1600" b="1" dirty="0">
                          <a:solidFill>
                            <a:srgbClr val="000000"/>
                          </a:solidFill>
                          <a:latin typeface="Calibri"/>
                          <a:ea typeface="Times New Roman"/>
                          <a:cs typeface="Times New Roman"/>
                        </a:rPr>
                        <a:t>mejorar la capacidad nacional para recaudar </a:t>
                      </a:r>
                      <a:r>
                        <a:rPr lang="es-CL" sz="1600" dirty="0">
                          <a:solidFill>
                            <a:srgbClr val="000000"/>
                          </a:solidFill>
                          <a:latin typeface="Calibri"/>
                          <a:ea typeface="Times New Roman"/>
                          <a:cs typeface="Times New Roman"/>
                        </a:rPr>
                        <a:t>ingresos fiscales y de otra índole</a:t>
                      </a:r>
                      <a:endParaRPr lang="es-CL" sz="1600" dirty="0">
                        <a:latin typeface="Calibri"/>
                        <a:ea typeface="Times New Roman"/>
                        <a:cs typeface="Times New Roman"/>
                      </a:endParaRP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33395">
                <a:tc>
                  <a:txBody>
                    <a:bodyPr/>
                    <a:lstStyle/>
                    <a:p>
                      <a:pPr algn="just">
                        <a:lnSpc>
                          <a:spcPct val="80000"/>
                        </a:lnSpc>
                        <a:spcAft>
                          <a:spcPts val="0"/>
                        </a:spcAft>
                      </a:pPr>
                      <a:endParaRPr lang="es-CL" sz="1600" dirty="0">
                        <a:solidFill>
                          <a:srgbClr val="000000"/>
                        </a:solidFill>
                        <a:latin typeface="Calibri"/>
                        <a:ea typeface="Times New Roman"/>
                        <a:cs typeface="Times New Roman"/>
                      </a:endParaRPr>
                    </a:p>
                    <a:p>
                      <a:pPr algn="just">
                        <a:lnSpc>
                          <a:spcPct val="80000"/>
                        </a:lnSpc>
                        <a:spcAft>
                          <a:spcPts val="0"/>
                        </a:spcAft>
                      </a:pPr>
                      <a:r>
                        <a:rPr lang="es-CL" sz="1600" dirty="0">
                          <a:solidFill>
                            <a:srgbClr val="000000"/>
                          </a:solidFill>
                          <a:latin typeface="Calibri"/>
                          <a:ea typeface="Times New Roman"/>
                          <a:cs typeface="Times New Roman"/>
                        </a:rPr>
                        <a:t>17.2 Velar por que </a:t>
                      </a:r>
                      <a:r>
                        <a:rPr lang="es-CL" sz="1600" b="1" dirty="0">
                          <a:solidFill>
                            <a:srgbClr val="000000"/>
                          </a:solidFill>
                          <a:latin typeface="Calibri"/>
                          <a:ea typeface="Times New Roman"/>
                          <a:cs typeface="Times New Roman"/>
                        </a:rPr>
                        <a:t>los países desarrollados cumplan cabalmente sus compromisos en relación con la asistencia oficial para el desarrollo</a:t>
                      </a:r>
                      <a:r>
                        <a:rPr lang="es-CL" sz="1600" dirty="0">
                          <a:solidFill>
                            <a:srgbClr val="000000"/>
                          </a:solidFill>
                          <a:latin typeface="Calibri"/>
                          <a:ea typeface="Times New Roman"/>
                          <a:cs typeface="Times New Roman"/>
                        </a:rPr>
                        <a:t>, incluido el compromiso de numerosos países desarrollados de alcanzar el objetivo de </a:t>
                      </a:r>
                      <a:r>
                        <a:rPr lang="es-CL" sz="1600" b="1" dirty="0">
                          <a:solidFill>
                            <a:srgbClr val="000000"/>
                          </a:solidFill>
                          <a:latin typeface="Calibri"/>
                          <a:ea typeface="Times New Roman"/>
                          <a:cs typeface="Times New Roman"/>
                        </a:rPr>
                        <a:t>destinar el 0,7% del ingreso nacional bruto a la asistencia oficial </a:t>
                      </a:r>
                      <a:r>
                        <a:rPr lang="es-CL" sz="1600" dirty="0">
                          <a:solidFill>
                            <a:srgbClr val="000000"/>
                          </a:solidFill>
                          <a:latin typeface="Calibri"/>
                          <a:ea typeface="Times New Roman"/>
                          <a:cs typeface="Times New Roman"/>
                        </a:rPr>
                        <a:t>para el desarrollo y del 0,15% al 0,20% del ingreso nacional bruto a la asistencia oficial para el desarrollo de los países menos adelantados; y alentar a los proveedores de asistencia oficial para el desarrollo a que consideren fijar una meta para destinar al menos el 0,20% del ingreso nacional bruto a la asistencia oficial para el desarrollo de los países menos adelantados</a:t>
                      </a:r>
                      <a:endParaRPr lang="es-CL" sz="1600" dirty="0">
                        <a:latin typeface="Calibri"/>
                        <a:ea typeface="Times New Roman"/>
                        <a:cs typeface="Times New Roman"/>
                      </a:endParaRP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7517">
                <a:tc>
                  <a:txBody>
                    <a:bodyPr/>
                    <a:lstStyle/>
                    <a:p>
                      <a:pPr algn="just">
                        <a:lnSpc>
                          <a:spcPct val="90000"/>
                        </a:lnSpc>
                        <a:spcAft>
                          <a:spcPts val="0"/>
                        </a:spcAft>
                      </a:pPr>
                      <a:endParaRPr lang="es-CL" sz="1600" dirty="0">
                        <a:latin typeface="Calibri"/>
                        <a:ea typeface="Times New Roman"/>
                        <a:cs typeface="Times New Roman"/>
                      </a:endParaRPr>
                    </a:p>
                    <a:p>
                      <a:pPr algn="just">
                        <a:lnSpc>
                          <a:spcPct val="90000"/>
                        </a:lnSpc>
                        <a:spcAft>
                          <a:spcPts val="0"/>
                        </a:spcAft>
                      </a:pPr>
                      <a:r>
                        <a:rPr lang="es-CL" sz="1600" dirty="0">
                          <a:latin typeface="Calibri"/>
                          <a:ea typeface="Times New Roman"/>
                          <a:cs typeface="Times New Roman"/>
                        </a:rPr>
                        <a:t>17.3 </a:t>
                      </a:r>
                      <a:r>
                        <a:rPr lang="es-CL" sz="1600" b="1" dirty="0">
                          <a:latin typeface="Calibri"/>
                          <a:ea typeface="Times New Roman"/>
                          <a:cs typeface="Times New Roman"/>
                        </a:rPr>
                        <a:t>Movilizar recursos financieros adicionales procedentes de múltiples</a:t>
                      </a:r>
                      <a:r>
                        <a:rPr lang="es-CL" sz="1600" dirty="0">
                          <a:latin typeface="Calibri"/>
                          <a:ea typeface="Times New Roman"/>
                          <a:cs typeface="Times New Roman"/>
                        </a:rPr>
                        <a:t> fuentes para los países en desarrollo</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75035">
                <a:tc>
                  <a:txBody>
                    <a:bodyPr/>
                    <a:lstStyle/>
                    <a:p>
                      <a:pPr algn="just">
                        <a:lnSpc>
                          <a:spcPct val="90000"/>
                        </a:lnSpc>
                        <a:spcAft>
                          <a:spcPts val="0"/>
                        </a:spcAft>
                      </a:pPr>
                      <a:endParaRPr lang="es-CL" sz="1600" dirty="0">
                        <a:latin typeface="Calibri"/>
                        <a:ea typeface="Times New Roman"/>
                        <a:cs typeface="Times New Roman"/>
                      </a:endParaRPr>
                    </a:p>
                    <a:p>
                      <a:pPr algn="just">
                        <a:lnSpc>
                          <a:spcPct val="90000"/>
                        </a:lnSpc>
                        <a:spcAft>
                          <a:spcPts val="0"/>
                        </a:spcAft>
                      </a:pPr>
                      <a:r>
                        <a:rPr lang="es-CL" sz="1600" dirty="0">
                          <a:latin typeface="Calibri"/>
                          <a:ea typeface="Times New Roman"/>
                          <a:cs typeface="Times New Roman"/>
                        </a:rPr>
                        <a:t>17.4 </a:t>
                      </a:r>
                      <a:r>
                        <a:rPr lang="es-CL" sz="1600" b="1" dirty="0">
                          <a:latin typeface="Calibri"/>
                          <a:ea typeface="Times New Roman"/>
                          <a:cs typeface="Times New Roman"/>
                        </a:rPr>
                        <a:t>Ayudar a los países en desarrollo a lograr la sostenibilidad de la deuda a largo plazo </a:t>
                      </a:r>
                      <a:r>
                        <a:rPr lang="es-CL" sz="1600" dirty="0">
                          <a:latin typeface="Calibri"/>
                          <a:ea typeface="Times New Roman"/>
                          <a:cs typeface="Times New Roman"/>
                        </a:rPr>
                        <a:t>con políticas coordinadas orientadas a fomentar la financiación, el alivio y la reestructuración de la deuda, según proceda, y hacer frente a la deuda externa de los países pobres muy endeudados a fin de reducir el endeudamiento excesivo.</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87517">
                <a:tc>
                  <a:txBody>
                    <a:bodyPr/>
                    <a:lstStyle/>
                    <a:p>
                      <a:pPr algn="just">
                        <a:lnSpc>
                          <a:spcPct val="90000"/>
                        </a:lnSpc>
                        <a:spcAft>
                          <a:spcPts val="0"/>
                        </a:spcAft>
                      </a:pPr>
                      <a:endParaRPr lang="es-CL" sz="1600" dirty="0">
                        <a:latin typeface="Calibri"/>
                        <a:ea typeface="Times New Roman"/>
                        <a:cs typeface="Times New Roman"/>
                      </a:endParaRPr>
                    </a:p>
                    <a:p>
                      <a:pPr algn="just">
                        <a:lnSpc>
                          <a:spcPct val="90000"/>
                        </a:lnSpc>
                        <a:spcAft>
                          <a:spcPts val="0"/>
                        </a:spcAft>
                      </a:pPr>
                      <a:r>
                        <a:rPr lang="es-CL" sz="1600" dirty="0">
                          <a:latin typeface="Calibri"/>
                          <a:ea typeface="Times New Roman"/>
                          <a:cs typeface="Times New Roman"/>
                        </a:rPr>
                        <a:t>17.5 </a:t>
                      </a:r>
                      <a:r>
                        <a:rPr lang="es-CL" sz="1600" b="1" dirty="0">
                          <a:latin typeface="Calibri"/>
                          <a:ea typeface="Times New Roman"/>
                          <a:cs typeface="Times New Roman"/>
                        </a:rPr>
                        <a:t>Adoptar y aplicar sistemas de promoción de las inversiones en favor de los países menos adelantados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5 CuadroTexto"/>
          <p:cNvSpPr txBox="1"/>
          <p:nvPr/>
        </p:nvSpPr>
        <p:spPr>
          <a:xfrm>
            <a:off x="418512" y="1268760"/>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336060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8376" y="116632"/>
            <a:ext cx="8229600" cy="1143000"/>
          </a:xfrm>
        </p:spPr>
        <p:txBody>
          <a:bodyPr>
            <a:normAutofit/>
          </a:bodyPr>
          <a:lstStyle/>
          <a:p>
            <a:pPr marL="1169988">
              <a:lnSpc>
                <a:spcPct val="90000"/>
              </a:lnSpc>
              <a:defRPr/>
            </a:pPr>
            <a:r>
              <a:rPr lang="es-CL" sz="2000" b="1" dirty="0">
                <a:solidFill>
                  <a:srgbClr val="B28A18"/>
                </a:solidFill>
                <a:latin typeface="Verdana" pitchFamily="34" charset="0"/>
                <a:ea typeface="Verdana" pitchFamily="34" charset="0"/>
                <a:cs typeface="Verdana" pitchFamily="34" charset="0"/>
              </a:rPr>
              <a:t>Objetivo 2. Poner fin al hambre, lograr la seguridad alimentaria y la mejora de la nutrición y promover la agricultura sostenible</a:t>
            </a:r>
          </a:p>
        </p:txBody>
      </p:sp>
      <p:pic>
        <p:nvPicPr>
          <p:cNvPr id="2050" name="Picture 2"/>
          <p:cNvPicPr>
            <a:picLocks noChangeAspect="1" noChangeArrowheads="1"/>
          </p:cNvPicPr>
          <p:nvPr/>
        </p:nvPicPr>
        <p:blipFill>
          <a:blip r:embed="rId2" cstate="print"/>
          <a:srcRect/>
          <a:stretch>
            <a:fillRect/>
          </a:stretch>
        </p:blipFill>
        <p:spPr bwMode="auto">
          <a:xfrm>
            <a:off x="323528" y="116632"/>
            <a:ext cx="1133475" cy="1152128"/>
          </a:xfrm>
          <a:prstGeom prst="rect">
            <a:avLst/>
          </a:prstGeom>
          <a:noFill/>
          <a:ln w="9525">
            <a:noFill/>
            <a:miter lim="800000"/>
            <a:headEnd/>
            <a:tailEnd/>
          </a:ln>
        </p:spPr>
      </p:pic>
      <p:graphicFrame>
        <p:nvGraphicFramePr>
          <p:cNvPr id="10" name="9 Tabla"/>
          <p:cNvGraphicFramePr>
            <a:graphicFrameLocks noGrp="1"/>
          </p:cNvGraphicFramePr>
          <p:nvPr>
            <p:extLst>
              <p:ext uri="{D42A27DB-BD31-4B8C-83A1-F6EECF244321}">
                <p14:modId xmlns:p14="http://schemas.microsoft.com/office/powerpoint/2010/main" val="1947546652"/>
              </p:ext>
            </p:extLst>
          </p:nvPr>
        </p:nvGraphicFramePr>
        <p:xfrm>
          <a:off x="323528" y="1628800"/>
          <a:ext cx="8496944" cy="4964504"/>
        </p:xfrm>
        <a:graphic>
          <a:graphicData uri="http://schemas.openxmlformats.org/drawingml/2006/table">
            <a:tbl>
              <a:tblPr/>
              <a:tblGrid>
                <a:gridCol w="8496944">
                  <a:extLst>
                    <a:ext uri="{9D8B030D-6E8A-4147-A177-3AD203B41FA5}">
                      <a16:colId xmlns:a16="http://schemas.microsoft.com/office/drawing/2014/main" val="20000"/>
                    </a:ext>
                  </a:extLst>
                </a:gridCol>
              </a:tblGrid>
              <a:tr h="932413">
                <a:tc>
                  <a:txBody>
                    <a:bodyPr/>
                    <a:lstStyle/>
                    <a:p>
                      <a:pPr>
                        <a:lnSpc>
                          <a:spcPct val="115000"/>
                        </a:lnSpc>
                        <a:spcAft>
                          <a:spcPts val="0"/>
                        </a:spcAft>
                      </a:pPr>
                      <a:r>
                        <a:rPr lang="es-CL" sz="1600" dirty="0">
                          <a:latin typeface="Calibri"/>
                          <a:ea typeface="Times New Roman"/>
                          <a:cs typeface="Times New Roman"/>
                        </a:rPr>
                        <a:t>2.1 Para 2030, </a:t>
                      </a:r>
                      <a:r>
                        <a:rPr lang="es-CL" sz="1600" b="1" dirty="0">
                          <a:latin typeface="Calibri"/>
                          <a:ea typeface="Times New Roman"/>
                          <a:cs typeface="Times New Roman"/>
                        </a:rPr>
                        <a:t>poner fin al hambre y asegurar el acceso de todas las personas</a:t>
                      </a:r>
                      <a:r>
                        <a:rPr lang="es-CL" sz="1600" dirty="0">
                          <a:latin typeface="Calibri"/>
                          <a:ea typeface="Times New Roman"/>
                          <a:cs typeface="Times New Roman"/>
                        </a:rPr>
                        <a:t>, en particular los pobres y las personas en situaciones vulnerables, incluidos los lactantes, a una alimentación sana, nutritiva y suficiente durante todo el año.</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01059">
                <a:tc>
                  <a:txBody>
                    <a:bodyPr/>
                    <a:lstStyle/>
                    <a:p>
                      <a:pPr>
                        <a:lnSpc>
                          <a:spcPct val="115000"/>
                        </a:lnSpc>
                        <a:spcAft>
                          <a:spcPts val="0"/>
                        </a:spcAft>
                      </a:pPr>
                      <a:r>
                        <a:rPr lang="es-CL" sz="1600" dirty="0">
                          <a:latin typeface="Calibri"/>
                          <a:ea typeface="Times New Roman"/>
                          <a:cs typeface="Times New Roman"/>
                        </a:rPr>
                        <a:t>2.2 Para 2030, </a:t>
                      </a:r>
                      <a:r>
                        <a:rPr lang="es-CL" sz="1600" b="1" dirty="0">
                          <a:latin typeface="Calibri"/>
                          <a:ea typeface="Times New Roman"/>
                          <a:cs typeface="Times New Roman"/>
                        </a:rPr>
                        <a:t>poner fin a todas las formas de malnutrición</a:t>
                      </a:r>
                      <a:r>
                        <a:rPr lang="es-CL" sz="1600" dirty="0">
                          <a:latin typeface="Calibri"/>
                          <a:ea typeface="Times New Roman"/>
                          <a:cs typeface="Times New Roman"/>
                        </a:rPr>
                        <a:t>, incluso logrando, a más tardar en 2025, las metas convenidas internacionalmente sobre el retraso del crecimiento y la emaciación de los niños menores de 5 años, y abordar las necesidades de nutrición de las adolescentes, las mujeres </a:t>
                      </a:r>
                      <a:r>
                        <a:rPr lang="es-CL" sz="1600" dirty="0" err="1">
                          <a:latin typeface="Calibri"/>
                          <a:ea typeface="Times New Roman"/>
                          <a:cs typeface="Times New Roman"/>
                        </a:rPr>
                        <a:t>embara-zadas</a:t>
                      </a:r>
                      <a:r>
                        <a:rPr lang="es-CL" sz="1600" dirty="0">
                          <a:latin typeface="Calibri"/>
                          <a:ea typeface="Times New Roman"/>
                          <a:cs typeface="Times New Roman"/>
                        </a:rPr>
                        <a:t> y lactantes y las personas de edad.</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45462">
                <a:tc>
                  <a:txBody>
                    <a:bodyPr/>
                    <a:lstStyle/>
                    <a:p>
                      <a:pPr>
                        <a:lnSpc>
                          <a:spcPct val="115000"/>
                        </a:lnSpc>
                        <a:spcAft>
                          <a:spcPts val="0"/>
                        </a:spcAft>
                      </a:pPr>
                      <a:r>
                        <a:rPr lang="es-CL" sz="1600" dirty="0">
                          <a:latin typeface="Calibri"/>
                          <a:ea typeface="Times New Roman"/>
                          <a:cs typeface="Times New Roman"/>
                        </a:rPr>
                        <a:t>2.3 Para 2030, </a:t>
                      </a:r>
                      <a:r>
                        <a:rPr lang="es-CL" sz="1600" b="1" dirty="0">
                          <a:latin typeface="Calibri"/>
                          <a:ea typeface="Times New Roman"/>
                          <a:cs typeface="Times New Roman"/>
                        </a:rPr>
                        <a:t>duplicar la productividad agrícola y los ingresos de los productores de alimentos </a:t>
                      </a:r>
                      <a:r>
                        <a:rPr lang="es-CL" sz="1600" dirty="0">
                          <a:latin typeface="Calibri"/>
                          <a:ea typeface="Times New Roman"/>
                          <a:cs typeface="Times New Roman"/>
                        </a:rPr>
                        <a:t>en pequeña escala, en particular las mujeres, los pueblos indígenas, los agricultores familiares, los pastores y los pescadores, entre otras cosas mediante un acceso seguro y equitativo a las tierras, a otros recursos de producción e insumos, conocimientos, servicios financieros, mercados y </a:t>
                      </a:r>
                      <a:r>
                        <a:rPr lang="es-CL" sz="1600" dirty="0" err="1">
                          <a:latin typeface="Calibri"/>
                          <a:ea typeface="Times New Roman"/>
                          <a:cs typeface="Times New Roman"/>
                        </a:rPr>
                        <a:t>oportu-nidades</a:t>
                      </a:r>
                      <a:r>
                        <a:rPr lang="es-CL" sz="1600" dirty="0">
                          <a:latin typeface="Calibri"/>
                          <a:ea typeface="Times New Roman"/>
                          <a:cs typeface="Times New Roman"/>
                        </a:rPr>
                        <a:t> para la generación de valor añadido y empleos no agrícolas.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27412">
                <a:tc>
                  <a:txBody>
                    <a:bodyPr/>
                    <a:lstStyle/>
                    <a:p>
                      <a:pPr>
                        <a:lnSpc>
                          <a:spcPct val="115000"/>
                        </a:lnSpc>
                        <a:spcAft>
                          <a:spcPts val="0"/>
                        </a:spcAft>
                      </a:pPr>
                      <a:r>
                        <a:rPr lang="es-CL" sz="1600" dirty="0">
                          <a:latin typeface="Calibri"/>
                          <a:ea typeface="Times New Roman"/>
                          <a:cs typeface="Times New Roman"/>
                        </a:rPr>
                        <a:t>2.4 Para 2030, </a:t>
                      </a:r>
                      <a:r>
                        <a:rPr lang="es-CL" sz="1600" b="1" dirty="0">
                          <a:latin typeface="Calibri"/>
                          <a:ea typeface="Times New Roman"/>
                          <a:cs typeface="Times New Roman"/>
                        </a:rPr>
                        <a:t>asegurar la sostenibilidad de los sistemas de producción de alimentos </a:t>
                      </a:r>
                      <a:r>
                        <a:rPr lang="es-CL" sz="1600" dirty="0">
                          <a:latin typeface="Calibri"/>
                          <a:ea typeface="Times New Roman"/>
                          <a:cs typeface="Times New Roman"/>
                        </a:rPr>
                        <a:t>y aplicar </a:t>
                      </a:r>
                      <a:r>
                        <a:rPr lang="es-CL" sz="1600" dirty="0" err="1">
                          <a:latin typeface="Calibri"/>
                          <a:ea typeface="Times New Roman"/>
                          <a:cs typeface="Times New Roman"/>
                        </a:rPr>
                        <a:t>prác</a:t>
                      </a:r>
                      <a:r>
                        <a:rPr lang="es-CL" sz="1600" dirty="0">
                          <a:latin typeface="Calibri"/>
                          <a:ea typeface="Times New Roman"/>
                          <a:cs typeface="Times New Roman"/>
                        </a:rPr>
                        <a:t>-ticas agrícolas </a:t>
                      </a:r>
                      <a:r>
                        <a:rPr lang="es-CL" sz="1600" dirty="0" err="1">
                          <a:latin typeface="Calibri"/>
                          <a:ea typeface="Times New Roman"/>
                          <a:cs typeface="Times New Roman"/>
                        </a:rPr>
                        <a:t>resilientes</a:t>
                      </a:r>
                      <a:r>
                        <a:rPr lang="es-CL" sz="1600" dirty="0">
                          <a:latin typeface="Calibri"/>
                          <a:ea typeface="Times New Roman"/>
                          <a:cs typeface="Times New Roman"/>
                        </a:rPr>
                        <a:t> que aumenten la productividad y la producción, contribuyan al </a:t>
                      </a:r>
                      <a:r>
                        <a:rPr lang="es-CL" sz="1600" dirty="0" err="1">
                          <a:latin typeface="Calibri"/>
                          <a:ea typeface="Times New Roman"/>
                          <a:cs typeface="Times New Roman"/>
                        </a:rPr>
                        <a:t>manteni</a:t>
                      </a:r>
                      <a:r>
                        <a:rPr lang="es-CL" sz="1600" dirty="0">
                          <a:latin typeface="Calibri"/>
                          <a:ea typeface="Times New Roman"/>
                          <a:cs typeface="Times New Roman"/>
                        </a:rPr>
                        <a:t>-miento de los ecosistemas, fortalezcan la capacidad de adaptación al cambio climático, los fenómenos meteorológicos extremos, las sequías, las inundaciones y otros desastres, y mejoren progresivamente la calidad del suelo y la tierra.</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4 CuadroTexto"/>
          <p:cNvSpPr txBox="1"/>
          <p:nvPr/>
        </p:nvSpPr>
        <p:spPr>
          <a:xfrm>
            <a:off x="418512" y="1268760"/>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10372053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tabLst>
                <a:tab pos="1169988" algn="l"/>
              </a:tabLst>
            </a:pPr>
            <a:r>
              <a:rPr lang="es-CL" sz="1800" b="1" dirty="0">
                <a:solidFill>
                  <a:srgbClr val="333399"/>
                </a:solidFill>
                <a:latin typeface="Verdana" pitchFamily="34" charset="0"/>
                <a:ea typeface="Verdana" pitchFamily="34" charset="0"/>
                <a:cs typeface="Verdana" pitchFamily="34" charset="0"/>
              </a:rPr>
              <a:t>Objetivo 17. Fortalecer los medios de ejecución y revitalizar la Alianza Mundial para el </a:t>
            </a:r>
            <a:br>
              <a:rPr lang="es-CL" sz="1800" b="1" dirty="0">
                <a:solidFill>
                  <a:srgbClr val="333399"/>
                </a:solidFill>
                <a:latin typeface="Verdana" pitchFamily="34" charset="0"/>
                <a:ea typeface="Verdana" pitchFamily="34" charset="0"/>
                <a:cs typeface="Verdana" pitchFamily="34" charset="0"/>
              </a:rPr>
            </a:br>
            <a:r>
              <a:rPr lang="es-CL" sz="1800" b="1" dirty="0">
                <a:solidFill>
                  <a:srgbClr val="333399"/>
                </a:solidFill>
                <a:latin typeface="Verdana" pitchFamily="34" charset="0"/>
                <a:ea typeface="Verdana" pitchFamily="34" charset="0"/>
                <a:cs typeface="Verdana" pitchFamily="34" charset="0"/>
              </a:rPr>
              <a:t>Desarrollo Sostenible</a:t>
            </a:r>
            <a:endParaRPr lang="es-CL" sz="1800" dirty="0">
              <a:solidFill>
                <a:srgbClr val="333399"/>
              </a:solidFill>
              <a:latin typeface="Verdana" pitchFamily="34" charset="0"/>
              <a:ea typeface="Verdana" pitchFamily="34" charset="0"/>
              <a:cs typeface="Verdana" pitchFamily="34" charset="0"/>
            </a:endParaRPr>
          </a:p>
        </p:txBody>
      </p:sp>
      <p:pic>
        <p:nvPicPr>
          <p:cNvPr id="46081" name="Picture 1"/>
          <p:cNvPicPr>
            <a:picLocks noChangeAspect="1" noChangeArrowheads="1"/>
          </p:cNvPicPr>
          <p:nvPr/>
        </p:nvPicPr>
        <p:blipFill>
          <a:blip r:embed="rId2" cstate="print"/>
          <a:srcRect/>
          <a:stretch>
            <a:fillRect/>
          </a:stretch>
        </p:blipFill>
        <p:spPr bwMode="auto">
          <a:xfrm>
            <a:off x="467544" y="260649"/>
            <a:ext cx="1133475" cy="1224136"/>
          </a:xfrm>
          <a:prstGeom prst="rect">
            <a:avLst/>
          </a:prstGeom>
          <a:noFill/>
          <a:ln w="9525">
            <a:noFill/>
            <a:miter lim="800000"/>
            <a:headEnd/>
            <a:tailEnd/>
          </a:ln>
        </p:spPr>
      </p:pic>
      <p:graphicFrame>
        <p:nvGraphicFramePr>
          <p:cNvPr id="5" name="4 Tabla"/>
          <p:cNvGraphicFramePr>
            <a:graphicFrameLocks noGrp="1"/>
          </p:cNvGraphicFramePr>
          <p:nvPr/>
        </p:nvGraphicFramePr>
        <p:xfrm>
          <a:off x="539552" y="1628800"/>
          <a:ext cx="7992888" cy="4932287"/>
        </p:xfrm>
        <a:graphic>
          <a:graphicData uri="http://schemas.openxmlformats.org/drawingml/2006/table">
            <a:tbl>
              <a:tblPr/>
              <a:tblGrid>
                <a:gridCol w="7992888">
                  <a:extLst>
                    <a:ext uri="{9D8B030D-6E8A-4147-A177-3AD203B41FA5}">
                      <a16:colId xmlns:a16="http://schemas.microsoft.com/office/drawing/2014/main" val="20000"/>
                    </a:ext>
                  </a:extLst>
                </a:gridCol>
              </a:tblGrid>
              <a:tr h="1528221">
                <a:tc>
                  <a:txBody>
                    <a:bodyPr/>
                    <a:lstStyle/>
                    <a:p>
                      <a:pPr algn="just">
                        <a:lnSpc>
                          <a:spcPct val="90000"/>
                        </a:lnSpc>
                        <a:spcAft>
                          <a:spcPts val="0"/>
                        </a:spcAft>
                      </a:pPr>
                      <a:endParaRPr lang="es-CL" sz="1600" b="1" dirty="0">
                        <a:latin typeface="Calibri"/>
                        <a:ea typeface="Times New Roman"/>
                        <a:cs typeface="Times New Roman"/>
                      </a:endParaRPr>
                    </a:p>
                    <a:p>
                      <a:pPr algn="just">
                        <a:lnSpc>
                          <a:spcPct val="90000"/>
                        </a:lnSpc>
                        <a:spcAft>
                          <a:spcPts val="0"/>
                        </a:spcAft>
                      </a:pPr>
                      <a:r>
                        <a:rPr lang="es-CL" sz="1600" b="1" dirty="0">
                          <a:latin typeface="Calibri"/>
                          <a:ea typeface="Times New Roman"/>
                          <a:cs typeface="Times New Roman"/>
                        </a:rPr>
                        <a:t>Tecnología</a:t>
                      </a:r>
                      <a:endParaRPr lang="es-CL" sz="1600" dirty="0">
                        <a:latin typeface="Calibri"/>
                        <a:ea typeface="Times New Roman"/>
                        <a:cs typeface="Times New Roman"/>
                      </a:endParaRPr>
                    </a:p>
                    <a:p>
                      <a:pPr algn="just">
                        <a:lnSpc>
                          <a:spcPct val="80000"/>
                        </a:lnSpc>
                        <a:spcAft>
                          <a:spcPts val="0"/>
                        </a:spcAft>
                      </a:pPr>
                      <a:r>
                        <a:rPr lang="es-CL" sz="1600" dirty="0">
                          <a:latin typeface="Calibri"/>
                          <a:ea typeface="Times New Roman"/>
                          <a:cs typeface="Times New Roman"/>
                        </a:rPr>
                        <a:t>17.6 Mejorar la </a:t>
                      </a:r>
                      <a:r>
                        <a:rPr lang="es-CL" sz="1600" b="1" dirty="0">
                          <a:latin typeface="Calibri"/>
                          <a:ea typeface="Times New Roman"/>
                          <a:cs typeface="Times New Roman"/>
                        </a:rPr>
                        <a:t>cooperación regional</a:t>
                      </a:r>
                      <a:r>
                        <a:rPr lang="es-CL" sz="1600" dirty="0">
                          <a:latin typeface="Calibri"/>
                          <a:ea typeface="Times New Roman"/>
                          <a:cs typeface="Times New Roman"/>
                        </a:rPr>
                        <a:t> e internacional Norte-Sur, Sur-Sur y triangular en materia </a:t>
                      </a:r>
                      <a:r>
                        <a:rPr lang="es-CL" sz="1600" b="1" dirty="0">
                          <a:latin typeface="Calibri"/>
                          <a:ea typeface="Times New Roman"/>
                          <a:cs typeface="Times New Roman"/>
                        </a:rPr>
                        <a:t>de ciencia, tecnología e innovación y el acceso</a:t>
                      </a:r>
                      <a:r>
                        <a:rPr lang="es-CL" sz="1600" dirty="0">
                          <a:latin typeface="Calibri"/>
                          <a:ea typeface="Times New Roman"/>
                          <a:cs typeface="Times New Roman"/>
                        </a:rPr>
                        <a:t> a ellas y aumentar el intercambio de conocimientos en condiciones mutuamente convenidas, entre otras cosas mejorando la coordinación entre los mecanismos existentes, en particular en el ámbito de las Naciones Unidas, y mediante un mecanismo mundial de facilitación de la tecnología</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2081">
                <a:tc>
                  <a:txBody>
                    <a:bodyPr/>
                    <a:lstStyle/>
                    <a:p>
                      <a:pPr algn="just">
                        <a:lnSpc>
                          <a:spcPct val="90000"/>
                        </a:lnSpc>
                        <a:spcAft>
                          <a:spcPts val="0"/>
                        </a:spcAft>
                      </a:pPr>
                      <a:endParaRPr lang="es-CL" sz="1600" dirty="0">
                        <a:latin typeface="Calibri"/>
                        <a:ea typeface="Times New Roman"/>
                        <a:cs typeface="Times New Roman"/>
                      </a:endParaRPr>
                    </a:p>
                    <a:p>
                      <a:pPr algn="just">
                        <a:lnSpc>
                          <a:spcPct val="90000"/>
                        </a:lnSpc>
                        <a:spcAft>
                          <a:spcPts val="0"/>
                        </a:spcAft>
                      </a:pPr>
                      <a:r>
                        <a:rPr lang="es-CL" sz="1600" dirty="0">
                          <a:latin typeface="Calibri"/>
                          <a:ea typeface="Times New Roman"/>
                          <a:cs typeface="Times New Roman"/>
                        </a:rPr>
                        <a:t>17.7 </a:t>
                      </a:r>
                      <a:r>
                        <a:rPr lang="es-CL" sz="1600" b="1" dirty="0">
                          <a:latin typeface="Calibri"/>
                          <a:ea typeface="Times New Roman"/>
                          <a:cs typeface="Times New Roman"/>
                        </a:rPr>
                        <a:t>Promover el desarrollo de tecnologías ecológicamente racionales y su transferencia</a:t>
                      </a:r>
                      <a:r>
                        <a:rPr lang="es-CL" sz="1600" dirty="0">
                          <a:latin typeface="Calibri"/>
                          <a:ea typeface="Times New Roman"/>
                          <a:cs typeface="Times New Roman"/>
                        </a:rPr>
                        <a:t>, divulgación y difusión a los países en desarrollo en condiciones favorables, incluso en condiciones concesionarias y preferenciales, por mutuo acuerdo</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22774">
                <a:tc>
                  <a:txBody>
                    <a:bodyPr/>
                    <a:lstStyle/>
                    <a:p>
                      <a:pPr algn="just">
                        <a:lnSpc>
                          <a:spcPct val="90000"/>
                        </a:lnSpc>
                        <a:spcAft>
                          <a:spcPts val="0"/>
                        </a:spcAft>
                      </a:pPr>
                      <a:endParaRPr lang="es-CL" sz="1600" dirty="0">
                        <a:latin typeface="Calibri"/>
                        <a:ea typeface="Times New Roman"/>
                        <a:cs typeface="Times New Roman"/>
                      </a:endParaRPr>
                    </a:p>
                    <a:p>
                      <a:pPr algn="just">
                        <a:lnSpc>
                          <a:spcPct val="90000"/>
                        </a:lnSpc>
                        <a:spcAft>
                          <a:spcPts val="0"/>
                        </a:spcAft>
                      </a:pPr>
                      <a:r>
                        <a:rPr lang="es-CL" sz="1600" dirty="0">
                          <a:latin typeface="Calibri"/>
                          <a:ea typeface="Times New Roman"/>
                          <a:cs typeface="Times New Roman"/>
                        </a:rPr>
                        <a:t>17.8 Poner en pleno funcionamiento, a más tardar en 2017, </a:t>
                      </a:r>
                      <a:r>
                        <a:rPr lang="es-CL" sz="1600" b="1" dirty="0">
                          <a:latin typeface="Calibri"/>
                          <a:ea typeface="Times New Roman"/>
                          <a:cs typeface="Times New Roman"/>
                        </a:rPr>
                        <a:t>el banco de tecnología y el mecanismo de apoyo a la ciencia, la tecnología y la innovación para los países menos adelantado</a:t>
                      </a:r>
                      <a:r>
                        <a:rPr lang="es-CL" sz="1600" dirty="0">
                          <a:latin typeface="Calibri"/>
                          <a:ea typeface="Times New Roman"/>
                          <a:cs typeface="Times New Roman"/>
                        </a:rPr>
                        <a:t>s y aumentar la utilización de tecnología instrumental, en particular de la tecnología de la información y las comunicaciones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03468">
                <a:tc>
                  <a:txBody>
                    <a:bodyPr/>
                    <a:lstStyle/>
                    <a:p>
                      <a:pPr algn="just">
                        <a:lnSpc>
                          <a:spcPct val="90000"/>
                        </a:lnSpc>
                        <a:spcAft>
                          <a:spcPts val="0"/>
                        </a:spcAft>
                      </a:pPr>
                      <a:endParaRPr lang="es-CL" sz="1600" b="1" dirty="0">
                        <a:latin typeface="Calibri"/>
                        <a:ea typeface="Times New Roman"/>
                        <a:cs typeface="Times New Roman"/>
                      </a:endParaRPr>
                    </a:p>
                    <a:p>
                      <a:pPr algn="just">
                        <a:lnSpc>
                          <a:spcPct val="90000"/>
                        </a:lnSpc>
                        <a:spcAft>
                          <a:spcPts val="0"/>
                        </a:spcAft>
                      </a:pPr>
                      <a:r>
                        <a:rPr lang="es-CL" sz="1600" b="1" dirty="0">
                          <a:latin typeface="Calibri"/>
                          <a:ea typeface="Times New Roman"/>
                          <a:cs typeface="Times New Roman"/>
                        </a:rPr>
                        <a:t>Creación de capacidad</a:t>
                      </a:r>
                      <a:endParaRPr lang="es-CL" sz="1600" dirty="0">
                        <a:latin typeface="Calibri"/>
                        <a:ea typeface="Times New Roman"/>
                        <a:cs typeface="Times New Roman"/>
                      </a:endParaRPr>
                    </a:p>
                    <a:p>
                      <a:pPr algn="just">
                        <a:lnSpc>
                          <a:spcPct val="90000"/>
                        </a:lnSpc>
                        <a:spcAft>
                          <a:spcPts val="0"/>
                        </a:spcAft>
                      </a:pPr>
                      <a:r>
                        <a:rPr lang="es-CL" sz="1600" dirty="0">
                          <a:latin typeface="Calibri"/>
                          <a:ea typeface="Times New Roman"/>
                          <a:cs typeface="Times New Roman"/>
                        </a:rPr>
                        <a:t>17.9 Aumentar el apoyo internacional a la ejecución de </a:t>
                      </a:r>
                      <a:r>
                        <a:rPr lang="es-CL" sz="1600" b="1" dirty="0">
                          <a:latin typeface="Calibri"/>
                          <a:ea typeface="Times New Roman"/>
                          <a:cs typeface="Times New Roman"/>
                        </a:rPr>
                        <a:t>programas de fomento de la capacidad eficaces y con objetivos concretos</a:t>
                      </a:r>
                      <a:r>
                        <a:rPr lang="es-CL" sz="1600" dirty="0">
                          <a:latin typeface="Calibri"/>
                          <a:ea typeface="Times New Roman"/>
                          <a:cs typeface="Times New Roman"/>
                        </a:rPr>
                        <a:t> en los países en desarrollo a fin de apoyar los planes nacionales orientados a aplicar todos los Objetivos de Desarrollo Sostenible, incluso mediante la </a:t>
                      </a:r>
                      <a:r>
                        <a:rPr lang="es-CL" sz="1600" b="1" dirty="0">
                          <a:latin typeface="Calibri"/>
                          <a:ea typeface="Times New Roman"/>
                          <a:cs typeface="Times New Roman"/>
                        </a:rPr>
                        <a:t>cooperación Norte-Sur, Sur-Sur y triangular</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27926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tabLst>
                <a:tab pos="1169988" algn="l"/>
              </a:tabLst>
            </a:pPr>
            <a:r>
              <a:rPr lang="es-CL" sz="1800" b="1" dirty="0">
                <a:solidFill>
                  <a:srgbClr val="333399"/>
                </a:solidFill>
                <a:latin typeface="Verdana" pitchFamily="34" charset="0"/>
                <a:ea typeface="Verdana" pitchFamily="34" charset="0"/>
                <a:cs typeface="Verdana" pitchFamily="34" charset="0"/>
              </a:rPr>
              <a:t>Objetivo 17. Fortalecer los medios de ejecución y revitalizar la Alianza Mundial para el </a:t>
            </a:r>
            <a:br>
              <a:rPr lang="es-CL" sz="1800" b="1" dirty="0">
                <a:solidFill>
                  <a:srgbClr val="333399"/>
                </a:solidFill>
                <a:latin typeface="Verdana" pitchFamily="34" charset="0"/>
                <a:ea typeface="Verdana" pitchFamily="34" charset="0"/>
                <a:cs typeface="Verdana" pitchFamily="34" charset="0"/>
              </a:rPr>
            </a:br>
            <a:r>
              <a:rPr lang="es-CL" sz="1800" b="1" dirty="0">
                <a:solidFill>
                  <a:srgbClr val="333399"/>
                </a:solidFill>
                <a:latin typeface="Verdana" pitchFamily="34" charset="0"/>
                <a:ea typeface="Verdana" pitchFamily="34" charset="0"/>
                <a:cs typeface="Verdana" pitchFamily="34" charset="0"/>
              </a:rPr>
              <a:t>Desarrollo Sostenible</a:t>
            </a:r>
            <a:endParaRPr lang="es-CL" sz="1800" dirty="0">
              <a:solidFill>
                <a:srgbClr val="333399"/>
              </a:solidFill>
              <a:latin typeface="Verdana" pitchFamily="34" charset="0"/>
              <a:ea typeface="Verdana" pitchFamily="34" charset="0"/>
              <a:cs typeface="Verdana" pitchFamily="34" charset="0"/>
            </a:endParaRPr>
          </a:p>
        </p:txBody>
      </p:sp>
      <p:pic>
        <p:nvPicPr>
          <p:cNvPr id="46081" name="Picture 1"/>
          <p:cNvPicPr>
            <a:picLocks noChangeAspect="1" noChangeArrowheads="1"/>
          </p:cNvPicPr>
          <p:nvPr/>
        </p:nvPicPr>
        <p:blipFill>
          <a:blip r:embed="rId2" cstate="print"/>
          <a:srcRect/>
          <a:stretch>
            <a:fillRect/>
          </a:stretch>
        </p:blipFill>
        <p:spPr bwMode="auto">
          <a:xfrm>
            <a:off x="467544" y="260649"/>
            <a:ext cx="1133475" cy="1224136"/>
          </a:xfrm>
          <a:prstGeom prst="rect">
            <a:avLst/>
          </a:prstGeom>
          <a:noFill/>
          <a:ln w="9525">
            <a:noFill/>
            <a:miter lim="800000"/>
            <a:headEnd/>
            <a:tailEnd/>
          </a:ln>
        </p:spPr>
      </p:pic>
      <p:graphicFrame>
        <p:nvGraphicFramePr>
          <p:cNvPr id="5" name="4 Tabla"/>
          <p:cNvGraphicFramePr>
            <a:graphicFrameLocks noGrp="1"/>
          </p:cNvGraphicFramePr>
          <p:nvPr/>
        </p:nvGraphicFramePr>
        <p:xfrm>
          <a:off x="395536" y="1556792"/>
          <a:ext cx="8424936" cy="5059509"/>
        </p:xfrm>
        <a:graphic>
          <a:graphicData uri="http://schemas.openxmlformats.org/drawingml/2006/table">
            <a:tbl>
              <a:tblPr/>
              <a:tblGrid>
                <a:gridCol w="8424936">
                  <a:extLst>
                    <a:ext uri="{9D8B030D-6E8A-4147-A177-3AD203B41FA5}">
                      <a16:colId xmlns:a16="http://schemas.microsoft.com/office/drawing/2014/main" val="20000"/>
                    </a:ext>
                  </a:extLst>
                </a:gridCol>
              </a:tblGrid>
              <a:tr h="1080120">
                <a:tc>
                  <a:txBody>
                    <a:bodyPr/>
                    <a:lstStyle/>
                    <a:p>
                      <a:pPr algn="just">
                        <a:lnSpc>
                          <a:spcPct val="90000"/>
                        </a:lnSpc>
                        <a:spcAft>
                          <a:spcPts val="0"/>
                        </a:spcAft>
                      </a:pPr>
                      <a:r>
                        <a:rPr lang="es-CL" sz="1600" b="1" dirty="0">
                          <a:latin typeface="Calibri"/>
                          <a:ea typeface="Times New Roman"/>
                          <a:cs typeface="Times New Roman"/>
                        </a:rPr>
                        <a:t>Comercio</a:t>
                      </a:r>
                      <a:endParaRPr lang="es-CL" sz="1600" dirty="0">
                        <a:latin typeface="Calibri"/>
                        <a:ea typeface="Times New Roman"/>
                        <a:cs typeface="Times New Roman"/>
                      </a:endParaRPr>
                    </a:p>
                    <a:p>
                      <a:pPr algn="just">
                        <a:lnSpc>
                          <a:spcPct val="90000"/>
                        </a:lnSpc>
                        <a:spcAft>
                          <a:spcPts val="0"/>
                        </a:spcAft>
                      </a:pPr>
                      <a:r>
                        <a:rPr lang="es-CL" sz="1600" dirty="0">
                          <a:latin typeface="Calibri"/>
                          <a:ea typeface="Times New Roman"/>
                          <a:cs typeface="Times New Roman"/>
                        </a:rPr>
                        <a:t>17.10 Promover un </a:t>
                      </a:r>
                      <a:r>
                        <a:rPr lang="es-CL" sz="1600" b="1" dirty="0">
                          <a:latin typeface="Calibri"/>
                          <a:ea typeface="Times New Roman"/>
                          <a:cs typeface="Times New Roman"/>
                        </a:rPr>
                        <a:t>sistema de comercio multilateral universal, basado en normas, abierto, no discriminatorio y equitativo</a:t>
                      </a:r>
                      <a:r>
                        <a:rPr lang="es-CL" sz="1600" dirty="0">
                          <a:latin typeface="Calibri"/>
                          <a:ea typeface="Times New Roman"/>
                          <a:cs typeface="Times New Roman"/>
                        </a:rPr>
                        <a:t> en el marco de la Organización Mundial del Comercio, incluso mediante la conclusión de las negociaciones con arreglo a su Programa de Doha para el Desarrollo</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5878">
                <a:tc>
                  <a:txBody>
                    <a:bodyPr/>
                    <a:lstStyle/>
                    <a:p>
                      <a:pPr algn="just">
                        <a:lnSpc>
                          <a:spcPct val="90000"/>
                        </a:lnSpc>
                        <a:spcAft>
                          <a:spcPts val="0"/>
                        </a:spcAft>
                      </a:pPr>
                      <a:r>
                        <a:rPr lang="es-CL" sz="1600" dirty="0">
                          <a:latin typeface="Calibri"/>
                          <a:ea typeface="Times New Roman"/>
                          <a:cs typeface="Times New Roman"/>
                        </a:rPr>
                        <a:t>17.11  </a:t>
                      </a:r>
                      <a:r>
                        <a:rPr lang="es-CL" sz="1600" b="1" dirty="0">
                          <a:latin typeface="Calibri"/>
                          <a:ea typeface="Times New Roman"/>
                          <a:cs typeface="Times New Roman"/>
                        </a:rPr>
                        <a:t>Aumentar de manera significativa las exportaciones de los países en desarrollo</a:t>
                      </a:r>
                      <a:r>
                        <a:rPr lang="es-CL" sz="1600" dirty="0">
                          <a:latin typeface="Calibri"/>
                          <a:ea typeface="Times New Roman"/>
                          <a:cs typeface="Times New Roman"/>
                        </a:rPr>
                        <a:t>, en particular con miras a duplicar la participación de los países menos adelantados en las exportaciones mundiales para 2020</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26463">
                <a:tc>
                  <a:txBody>
                    <a:bodyPr/>
                    <a:lstStyle/>
                    <a:p>
                      <a:pPr algn="just">
                        <a:lnSpc>
                          <a:spcPct val="90000"/>
                        </a:lnSpc>
                        <a:spcAft>
                          <a:spcPts val="0"/>
                        </a:spcAft>
                      </a:pPr>
                      <a:r>
                        <a:rPr lang="es-CL" sz="1600" dirty="0">
                          <a:latin typeface="Calibri"/>
                          <a:ea typeface="Times New Roman"/>
                          <a:cs typeface="Times New Roman"/>
                        </a:rPr>
                        <a:t>17.12 Lograr la </a:t>
                      </a:r>
                      <a:r>
                        <a:rPr lang="es-CL" sz="1600" b="1" dirty="0">
                          <a:latin typeface="Calibri"/>
                          <a:ea typeface="Times New Roman"/>
                          <a:cs typeface="Times New Roman"/>
                        </a:rPr>
                        <a:t>consecución oportuna del acceso a los mercados, libre de derechos </a:t>
                      </a:r>
                      <a:r>
                        <a:rPr lang="es-CL" sz="1600" dirty="0">
                          <a:latin typeface="Calibri"/>
                          <a:ea typeface="Times New Roman"/>
                          <a:cs typeface="Times New Roman"/>
                        </a:rPr>
                        <a:t>y de contingentes, de manera duradera para todos los países menos adelantados, de conformidad con las decisiones de la Organización Mundial del Comercio, entre otras cosas velando por que las normas de origen preferenciales aplicables a las importaciones de los países menos adelantados sean transparentes y sencillas y contribuyan a facilitar el acceso a los mercados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61170">
                <a:tc>
                  <a:txBody>
                    <a:bodyPr/>
                    <a:lstStyle/>
                    <a:p>
                      <a:pPr algn="just">
                        <a:lnSpc>
                          <a:spcPct val="90000"/>
                        </a:lnSpc>
                        <a:spcAft>
                          <a:spcPts val="0"/>
                        </a:spcAft>
                      </a:pPr>
                      <a:r>
                        <a:rPr lang="es-CL" sz="1600" b="1" dirty="0">
                          <a:latin typeface="Calibri"/>
                          <a:ea typeface="Times New Roman"/>
                          <a:cs typeface="Times New Roman"/>
                        </a:rPr>
                        <a:t>Cuestiones sistémicas</a:t>
                      </a:r>
                      <a:endParaRPr lang="es-CL" sz="1600" dirty="0">
                        <a:latin typeface="Calibri"/>
                        <a:ea typeface="Times New Roman"/>
                        <a:cs typeface="Times New Roman"/>
                      </a:endParaRPr>
                    </a:p>
                    <a:p>
                      <a:pPr algn="just">
                        <a:lnSpc>
                          <a:spcPct val="90000"/>
                        </a:lnSpc>
                        <a:spcAft>
                          <a:spcPts val="0"/>
                        </a:spcAft>
                      </a:pPr>
                      <a:r>
                        <a:rPr lang="es-CL" sz="1600" b="1" dirty="0">
                          <a:latin typeface="Calibri"/>
                          <a:ea typeface="Times New Roman"/>
                          <a:cs typeface="Times New Roman"/>
                        </a:rPr>
                        <a:t>Coherencia normativa e institucional</a:t>
                      </a:r>
                      <a:endParaRPr lang="es-CL" sz="1600" dirty="0">
                        <a:latin typeface="Calibri"/>
                        <a:ea typeface="Times New Roman"/>
                        <a:cs typeface="Times New Roman"/>
                      </a:endParaRPr>
                    </a:p>
                    <a:p>
                      <a:pPr algn="just">
                        <a:lnSpc>
                          <a:spcPct val="90000"/>
                        </a:lnSpc>
                        <a:spcAft>
                          <a:spcPts val="0"/>
                        </a:spcAft>
                      </a:pPr>
                      <a:r>
                        <a:rPr lang="es-CL" sz="1600" dirty="0">
                          <a:latin typeface="Calibri"/>
                          <a:ea typeface="Times New Roman"/>
                          <a:cs typeface="Times New Roman"/>
                        </a:rPr>
                        <a:t> 17.13 Aumentar la </a:t>
                      </a:r>
                      <a:r>
                        <a:rPr lang="es-CL" sz="1600" b="1" dirty="0">
                          <a:latin typeface="Calibri"/>
                          <a:ea typeface="Times New Roman"/>
                          <a:cs typeface="Times New Roman"/>
                        </a:rPr>
                        <a:t>estabilidad macroeconómica mundial</a:t>
                      </a:r>
                      <a:r>
                        <a:rPr lang="es-CL" sz="1600" dirty="0">
                          <a:latin typeface="Calibri"/>
                          <a:ea typeface="Times New Roman"/>
                          <a:cs typeface="Times New Roman"/>
                        </a:rPr>
                        <a:t>, incluso mediante la coordinación y coherencia normativas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5292">
                <a:tc>
                  <a:txBody>
                    <a:bodyPr/>
                    <a:lstStyle/>
                    <a:p>
                      <a:pPr algn="just">
                        <a:lnSpc>
                          <a:spcPct val="90000"/>
                        </a:lnSpc>
                        <a:spcAft>
                          <a:spcPts val="0"/>
                        </a:spcAft>
                      </a:pPr>
                      <a:r>
                        <a:rPr lang="es-CL" sz="1600" dirty="0">
                          <a:latin typeface="Calibri"/>
                          <a:ea typeface="Times New Roman"/>
                          <a:cs typeface="Times New Roman"/>
                        </a:rPr>
                        <a:t>17.14 Mejorar la </a:t>
                      </a:r>
                      <a:r>
                        <a:rPr lang="es-CL" sz="1600" b="1" dirty="0">
                          <a:latin typeface="Calibri"/>
                          <a:ea typeface="Times New Roman"/>
                          <a:cs typeface="Times New Roman"/>
                        </a:rPr>
                        <a:t>coherencia normativa para el desarrollo sostenible</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30586">
                <a:tc>
                  <a:txBody>
                    <a:bodyPr/>
                    <a:lstStyle/>
                    <a:p>
                      <a:pPr algn="just">
                        <a:lnSpc>
                          <a:spcPct val="90000"/>
                        </a:lnSpc>
                        <a:spcAft>
                          <a:spcPts val="0"/>
                        </a:spcAft>
                      </a:pPr>
                      <a:r>
                        <a:rPr lang="es-CL" sz="1600" dirty="0">
                          <a:latin typeface="Calibri"/>
                          <a:ea typeface="Times New Roman"/>
                          <a:cs typeface="Times New Roman"/>
                        </a:rPr>
                        <a:t>17.15 </a:t>
                      </a:r>
                      <a:r>
                        <a:rPr lang="es-CL" sz="1600" b="1" dirty="0">
                          <a:latin typeface="Calibri"/>
                          <a:ea typeface="Times New Roman"/>
                          <a:cs typeface="Times New Roman"/>
                        </a:rPr>
                        <a:t>Respetar el liderazgo y el margen normativo de cada país para establecer y aplicar políticas orientadas a la erradicación de la pobreza y la promoción del desarrollo sostenible</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491563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tabLst>
                <a:tab pos="1169988" algn="l"/>
              </a:tabLst>
            </a:pPr>
            <a:r>
              <a:rPr lang="es-CL" sz="1800" b="1" dirty="0">
                <a:solidFill>
                  <a:srgbClr val="333399"/>
                </a:solidFill>
                <a:latin typeface="Verdana" pitchFamily="34" charset="0"/>
                <a:ea typeface="Verdana" pitchFamily="34" charset="0"/>
                <a:cs typeface="Verdana" pitchFamily="34" charset="0"/>
              </a:rPr>
              <a:t>Objetivo 17. Fortalecer los medios de ejecución y revitalizar la Alianza Mundial para el </a:t>
            </a:r>
            <a:br>
              <a:rPr lang="es-CL" sz="1800" b="1" dirty="0">
                <a:solidFill>
                  <a:srgbClr val="333399"/>
                </a:solidFill>
                <a:latin typeface="Verdana" pitchFamily="34" charset="0"/>
                <a:ea typeface="Verdana" pitchFamily="34" charset="0"/>
                <a:cs typeface="Verdana" pitchFamily="34" charset="0"/>
              </a:rPr>
            </a:br>
            <a:r>
              <a:rPr lang="es-CL" sz="1800" b="1" dirty="0">
                <a:solidFill>
                  <a:srgbClr val="333399"/>
                </a:solidFill>
                <a:latin typeface="Verdana" pitchFamily="34" charset="0"/>
                <a:ea typeface="Verdana" pitchFamily="34" charset="0"/>
                <a:cs typeface="Verdana" pitchFamily="34" charset="0"/>
              </a:rPr>
              <a:t>Desarrollo Sostenible</a:t>
            </a:r>
            <a:endParaRPr lang="es-CL" sz="1800" dirty="0">
              <a:solidFill>
                <a:srgbClr val="333399"/>
              </a:solidFill>
              <a:latin typeface="Verdana" pitchFamily="34" charset="0"/>
              <a:ea typeface="Verdana" pitchFamily="34" charset="0"/>
              <a:cs typeface="Verdana" pitchFamily="34" charset="0"/>
            </a:endParaRPr>
          </a:p>
        </p:txBody>
      </p:sp>
      <p:pic>
        <p:nvPicPr>
          <p:cNvPr id="46081" name="Picture 1"/>
          <p:cNvPicPr>
            <a:picLocks noChangeAspect="1" noChangeArrowheads="1"/>
          </p:cNvPicPr>
          <p:nvPr/>
        </p:nvPicPr>
        <p:blipFill>
          <a:blip r:embed="rId2" cstate="print"/>
          <a:srcRect/>
          <a:stretch>
            <a:fillRect/>
          </a:stretch>
        </p:blipFill>
        <p:spPr bwMode="auto">
          <a:xfrm>
            <a:off x="467544" y="260649"/>
            <a:ext cx="1133475" cy="1224136"/>
          </a:xfrm>
          <a:prstGeom prst="rect">
            <a:avLst/>
          </a:prstGeom>
          <a:noFill/>
          <a:ln w="9525">
            <a:noFill/>
            <a:miter lim="800000"/>
            <a:headEnd/>
            <a:tailEnd/>
          </a:ln>
        </p:spPr>
      </p:pic>
      <p:graphicFrame>
        <p:nvGraphicFramePr>
          <p:cNvPr id="5" name="4 Tabla"/>
          <p:cNvGraphicFramePr>
            <a:graphicFrameLocks noGrp="1"/>
          </p:cNvGraphicFramePr>
          <p:nvPr/>
        </p:nvGraphicFramePr>
        <p:xfrm>
          <a:off x="467544" y="1700808"/>
          <a:ext cx="7992888" cy="4696206"/>
        </p:xfrm>
        <a:graphic>
          <a:graphicData uri="http://schemas.openxmlformats.org/drawingml/2006/table">
            <a:tbl>
              <a:tblPr/>
              <a:tblGrid>
                <a:gridCol w="7992888">
                  <a:extLst>
                    <a:ext uri="{9D8B030D-6E8A-4147-A177-3AD203B41FA5}">
                      <a16:colId xmlns:a16="http://schemas.microsoft.com/office/drawing/2014/main" val="20000"/>
                    </a:ext>
                  </a:extLst>
                </a:gridCol>
              </a:tblGrid>
              <a:tr h="1230516">
                <a:tc>
                  <a:txBody>
                    <a:bodyPr/>
                    <a:lstStyle/>
                    <a:p>
                      <a:pPr algn="just">
                        <a:lnSpc>
                          <a:spcPct val="90000"/>
                        </a:lnSpc>
                        <a:spcAft>
                          <a:spcPts val="0"/>
                        </a:spcAft>
                      </a:pPr>
                      <a:endParaRPr lang="es-CL" sz="1600" b="1" dirty="0">
                        <a:latin typeface="Calibri"/>
                        <a:ea typeface="Times New Roman"/>
                        <a:cs typeface="Times New Roman"/>
                      </a:endParaRPr>
                    </a:p>
                    <a:p>
                      <a:pPr algn="just">
                        <a:lnSpc>
                          <a:spcPct val="90000"/>
                        </a:lnSpc>
                        <a:spcAft>
                          <a:spcPts val="0"/>
                        </a:spcAft>
                      </a:pPr>
                      <a:r>
                        <a:rPr lang="es-CL" sz="1600" b="1" dirty="0">
                          <a:latin typeface="Calibri"/>
                          <a:ea typeface="Times New Roman"/>
                          <a:cs typeface="Times New Roman"/>
                        </a:rPr>
                        <a:t>Alianzas entre múltiples interesados</a:t>
                      </a:r>
                      <a:endParaRPr lang="es-CL" sz="1600" dirty="0">
                        <a:latin typeface="Calibri"/>
                        <a:ea typeface="Times New Roman"/>
                        <a:cs typeface="Times New Roman"/>
                      </a:endParaRPr>
                    </a:p>
                    <a:p>
                      <a:pPr algn="just">
                        <a:lnSpc>
                          <a:spcPct val="90000"/>
                        </a:lnSpc>
                        <a:spcAft>
                          <a:spcPts val="0"/>
                        </a:spcAft>
                      </a:pPr>
                      <a:r>
                        <a:rPr lang="es-CL" sz="1600" dirty="0">
                          <a:latin typeface="Calibri"/>
                          <a:ea typeface="Times New Roman"/>
                          <a:cs typeface="Times New Roman"/>
                        </a:rPr>
                        <a:t>17.16 </a:t>
                      </a:r>
                      <a:r>
                        <a:rPr lang="es-CL" sz="1600" b="1" dirty="0">
                          <a:latin typeface="Calibri"/>
                          <a:ea typeface="Times New Roman"/>
                          <a:cs typeface="Times New Roman"/>
                        </a:rPr>
                        <a:t>Fortalecer la Alianza Mundial para el Desarrollo Sostenible, </a:t>
                      </a:r>
                      <a:r>
                        <a:rPr lang="es-CL" sz="1600" dirty="0">
                          <a:latin typeface="Calibri"/>
                          <a:ea typeface="Times New Roman"/>
                          <a:cs typeface="Times New Roman"/>
                        </a:rPr>
                        <a:t>complementada por alianzas entre múltiples interesados que movilicen y promuevan el intercambio de conocimientos, capacidad técnica, tecnología y recursos financieros, a fin de apoyar el logro de los Objetivos de Desarrollo Sostenible en todos los países, en particular los países en desarrollo </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6275">
                <a:tc>
                  <a:txBody>
                    <a:bodyPr/>
                    <a:lstStyle/>
                    <a:p>
                      <a:pPr algn="just">
                        <a:lnSpc>
                          <a:spcPct val="80000"/>
                        </a:lnSpc>
                        <a:spcAft>
                          <a:spcPts val="0"/>
                        </a:spcAft>
                      </a:pPr>
                      <a:endParaRPr lang="es-CL" sz="1600" dirty="0">
                        <a:latin typeface="Calibri"/>
                        <a:ea typeface="Times New Roman"/>
                        <a:cs typeface="Times New Roman"/>
                      </a:endParaRPr>
                    </a:p>
                    <a:p>
                      <a:pPr algn="just">
                        <a:lnSpc>
                          <a:spcPct val="80000"/>
                        </a:lnSpc>
                        <a:spcAft>
                          <a:spcPts val="0"/>
                        </a:spcAft>
                      </a:pPr>
                      <a:r>
                        <a:rPr lang="es-CL" sz="1600" dirty="0">
                          <a:latin typeface="Calibri"/>
                          <a:ea typeface="Times New Roman"/>
                          <a:cs typeface="Times New Roman"/>
                        </a:rPr>
                        <a:t>17.17 </a:t>
                      </a:r>
                      <a:r>
                        <a:rPr lang="es-CL" sz="1600" b="1" dirty="0">
                          <a:latin typeface="Calibri"/>
                          <a:ea typeface="Times New Roman"/>
                          <a:cs typeface="Times New Roman"/>
                        </a:rPr>
                        <a:t>Alentar y promover la constitución de alianzas eficaces en las esferas pública, público-privada y de la sociedad civil, aprovechando la experiencia y las estrategias de obtención de recursos de las asociaciones Datos, supervisión y rendición de cuentas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58654">
                <a:tc>
                  <a:txBody>
                    <a:bodyPr/>
                    <a:lstStyle/>
                    <a:p>
                      <a:pPr algn="just">
                        <a:lnSpc>
                          <a:spcPct val="90000"/>
                        </a:lnSpc>
                        <a:spcAft>
                          <a:spcPts val="0"/>
                        </a:spcAft>
                      </a:pPr>
                      <a:endParaRPr lang="es-CL" sz="1600" b="1" dirty="0">
                        <a:latin typeface="Calibri"/>
                        <a:ea typeface="Times New Roman"/>
                        <a:cs typeface="Times New Roman"/>
                      </a:endParaRPr>
                    </a:p>
                    <a:p>
                      <a:pPr algn="just">
                        <a:lnSpc>
                          <a:spcPct val="90000"/>
                        </a:lnSpc>
                        <a:spcAft>
                          <a:spcPts val="0"/>
                        </a:spcAft>
                      </a:pPr>
                      <a:r>
                        <a:rPr lang="es-CL" sz="1600" b="1" dirty="0">
                          <a:latin typeface="Calibri"/>
                          <a:ea typeface="Times New Roman"/>
                          <a:cs typeface="Times New Roman"/>
                        </a:rPr>
                        <a:t>Datos, supervisión y rendición de cuentas</a:t>
                      </a:r>
                      <a:endParaRPr lang="es-CL" sz="1600" dirty="0">
                        <a:latin typeface="Calibri"/>
                        <a:ea typeface="Times New Roman"/>
                        <a:cs typeface="Times New Roman"/>
                      </a:endParaRPr>
                    </a:p>
                    <a:p>
                      <a:pPr algn="just">
                        <a:lnSpc>
                          <a:spcPct val="80000"/>
                        </a:lnSpc>
                        <a:spcAft>
                          <a:spcPts val="0"/>
                        </a:spcAft>
                      </a:pPr>
                      <a:r>
                        <a:rPr lang="es-CL" sz="1600" dirty="0">
                          <a:latin typeface="Calibri"/>
                          <a:ea typeface="Times New Roman"/>
                          <a:cs typeface="Times New Roman"/>
                        </a:rPr>
                        <a:t>17.18 Para 2020, mejorar la prestación de apoyo para el fomento de la capacidad a los países en desarrollo, incluidos los países menos adelantados y los pequeños Estados insulares en desarrollo, con miras a </a:t>
                      </a:r>
                      <a:r>
                        <a:rPr lang="es-CL" sz="1600" b="1" dirty="0">
                          <a:latin typeface="Calibri"/>
                          <a:ea typeface="Times New Roman"/>
                          <a:cs typeface="Times New Roman"/>
                        </a:rPr>
                        <a:t>aumentar de forma significativa la disponibilidad de datos oportunos, fiables y de alta calidad desglosados por grupos de ingresos, género, edad, raza, origen étnico, condición migratoria, discapacidad, ubicación geográfica y otras características pertinentes</a:t>
                      </a:r>
                      <a:r>
                        <a:rPr lang="es-CL" sz="1600" dirty="0">
                          <a:latin typeface="Calibri"/>
                          <a:ea typeface="Times New Roman"/>
                          <a:cs typeface="Times New Roman"/>
                        </a:rPr>
                        <a:t> en los contextos nacionales</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75034">
                <a:tc>
                  <a:txBody>
                    <a:bodyPr/>
                    <a:lstStyle/>
                    <a:p>
                      <a:pPr algn="just">
                        <a:lnSpc>
                          <a:spcPct val="80000"/>
                        </a:lnSpc>
                        <a:spcAft>
                          <a:spcPts val="0"/>
                        </a:spcAft>
                      </a:pPr>
                      <a:endParaRPr lang="es-CL" sz="1600" dirty="0">
                        <a:latin typeface="Calibri"/>
                        <a:ea typeface="Times New Roman"/>
                        <a:cs typeface="Times New Roman"/>
                      </a:endParaRPr>
                    </a:p>
                    <a:p>
                      <a:pPr algn="just">
                        <a:lnSpc>
                          <a:spcPct val="80000"/>
                        </a:lnSpc>
                        <a:spcAft>
                          <a:spcPts val="0"/>
                        </a:spcAft>
                      </a:pPr>
                      <a:r>
                        <a:rPr lang="es-CL" sz="1600" dirty="0">
                          <a:latin typeface="Calibri"/>
                          <a:ea typeface="Times New Roman"/>
                          <a:cs typeface="Times New Roman"/>
                        </a:rPr>
                        <a:t>17.19 Para 2030, aprovechar las iniciativas existentes para elaborar indicadores que permitan medir progresos logrados en materia de desarrollo sostenible y que complementen los utilizados para medir el producto interno bruto, y </a:t>
                      </a:r>
                      <a:r>
                        <a:rPr lang="es-CL" sz="1600" b="1" dirty="0">
                          <a:latin typeface="Calibri"/>
                          <a:ea typeface="Times New Roman"/>
                          <a:cs typeface="Times New Roman"/>
                        </a:rPr>
                        <a:t>apoyar el fomento de la capacidad estadística en los países en desarrollo.</a:t>
                      </a:r>
                    </a:p>
                  </a:txBody>
                  <a:tcPr marL="44335" marR="4433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1810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lnSpc>
                <a:spcPct val="90000"/>
              </a:lnSpc>
              <a:defRPr/>
            </a:pPr>
            <a:r>
              <a:rPr lang="es-CL" sz="2000" b="1" dirty="0">
                <a:solidFill>
                  <a:srgbClr val="B28A18"/>
                </a:solidFill>
                <a:latin typeface="Verdana" pitchFamily="34" charset="0"/>
                <a:ea typeface="Verdana" pitchFamily="34" charset="0"/>
                <a:cs typeface="Verdana" pitchFamily="34" charset="0"/>
              </a:rPr>
              <a:t>Objetivo 2. Poner fin al hambre, lograr la seguridad alimentaria y la mejora de la nutrición y promover la agricultura sostenible</a:t>
            </a:r>
          </a:p>
        </p:txBody>
      </p:sp>
      <p:pic>
        <p:nvPicPr>
          <p:cNvPr id="2050" name="Picture 2"/>
          <p:cNvPicPr>
            <a:picLocks noChangeAspect="1" noChangeArrowheads="1"/>
          </p:cNvPicPr>
          <p:nvPr/>
        </p:nvPicPr>
        <p:blipFill>
          <a:blip r:embed="rId2" cstate="print"/>
          <a:srcRect/>
          <a:stretch>
            <a:fillRect/>
          </a:stretch>
        </p:blipFill>
        <p:spPr bwMode="auto">
          <a:xfrm>
            <a:off x="467544" y="260649"/>
            <a:ext cx="1133475" cy="1152128"/>
          </a:xfrm>
          <a:prstGeom prst="rect">
            <a:avLst/>
          </a:prstGeom>
          <a:noFill/>
          <a:ln w="9525">
            <a:noFill/>
            <a:miter lim="800000"/>
            <a:headEnd/>
            <a:tailEnd/>
          </a:ln>
        </p:spPr>
      </p:pic>
      <p:graphicFrame>
        <p:nvGraphicFramePr>
          <p:cNvPr id="5" name="4 Tabla"/>
          <p:cNvGraphicFramePr>
            <a:graphicFrameLocks noGrp="1"/>
          </p:cNvGraphicFramePr>
          <p:nvPr/>
        </p:nvGraphicFramePr>
        <p:xfrm>
          <a:off x="467544" y="1484784"/>
          <a:ext cx="8352928" cy="4981448"/>
        </p:xfrm>
        <a:graphic>
          <a:graphicData uri="http://schemas.openxmlformats.org/drawingml/2006/table">
            <a:tbl>
              <a:tblPr/>
              <a:tblGrid>
                <a:gridCol w="8352928">
                  <a:extLst>
                    <a:ext uri="{9D8B030D-6E8A-4147-A177-3AD203B41FA5}">
                      <a16:colId xmlns:a16="http://schemas.microsoft.com/office/drawing/2014/main" val="20000"/>
                    </a:ext>
                  </a:extLst>
                </a:gridCol>
              </a:tblGrid>
              <a:tr h="789278">
                <a:tc>
                  <a:txBody>
                    <a:bodyPr/>
                    <a:lstStyle/>
                    <a:p>
                      <a:pPr>
                        <a:lnSpc>
                          <a:spcPct val="115000"/>
                        </a:lnSpc>
                        <a:spcAft>
                          <a:spcPts val="0"/>
                        </a:spcAft>
                      </a:pPr>
                      <a:r>
                        <a:rPr lang="es-CL" sz="1600" dirty="0">
                          <a:latin typeface="Calibri"/>
                          <a:ea typeface="Times New Roman"/>
                          <a:cs typeface="Times New Roman"/>
                        </a:rPr>
                        <a:t>2.5 Para 2020, </a:t>
                      </a:r>
                      <a:r>
                        <a:rPr lang="es-CL" sz="1600" b="1" dirty="0">
                          <a:latin typeface="Calibri"/>
                          <a:ea typeface="Times New Roman"/>
                          <a:cs typeface="Times New Roman"/>
                        </a:rPr>
                        <a:t>mantener la diversidad genética de las semillas, las plantas cultivadas y los animales de granja y domesticados y sus especies silvestres conexas</a:t>
                      </a:r>
                      <a:r>
                        <a:rPr lang="es-CL" sz="1600" dirty="0">
                          <a:latin typeface="Calibri"/>
                          <a:ea typeface="Times New Roman"/>
                          <a:cs typeface="Times New Roman"/>
                        </a:rPr>
                        <a:t>, entre otras cosas mediante una buena gestión y diversificación de los bancos de semillas y plantas a nivel nacional, regional e internacional, y promover el acceso a los beneficios que se deriven de la utilización de los recursos genéticos y los conocimientos tradicionales y su distribución justa y equitativa, como se ha convenido internacionalmente</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6187">
                <a:tc>
                  <a:txBody>
                    <a:bodyPr/>
                    <a:lstStyle/>
                    <a:p>
                      <a:pPr>
                        <a:lnSpc>
                          <a:spcPct val="115000"/>
                        </a:lnSpc>
                        <a:spcAft>
                          <a:spcPts val="0"/>
                        </a:spcAft>
                      </a:pPr>
                      <a:r>
                        <a:rPr lang="es-CL" sz="1600" dirty="0">
                          <a:latin typeface="Calibri"/>
                          <a:ea typeface="Times New Roman"/>
                          <a:cs typeface="Times New Roman"/>
                        </a:rPr>
                        <a:t>2.a Aumentar las inversiones, incluso mediante una mayor cooperación internacional, en la </a:t>
                      </a:r>
                      <a:r>
                        <a:rPr lang="es-CL" sz="1600" b="1" dirty="0">
                          <a:latin typeface="Calibri"/>
                          <a:ea typeface="Times New Roman"/>
                          <a:cs typeface="Times New Roman"/>
                        </a:rPr>
                        <a:t>infraestructura rural, la investigación agrícola y los servicios de extensión</a:t>
                      </a:r>
                      <a:r>
                        <a:rPr lang="es-CL" sz="1600" dirty="0">
                          <a:latin typeface="Calibri"/>
                          <a:ea typeface="Times New Roman"/>
                          <a:cs typeface="Times New Roman"/>
                        </a:rPr>
                        <a:t>, el desarrollo tecnológico y los bancos de genes de plantas y ganado a fin de mejorar la capacidad de producción agrícola en los países en desarrollo, en particular en los países menos adelantados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6187">
                <a:tc>
                  <a:txBody>
                    <a:bodyPr/>
                    <a:lstStyle/>
                    <a:p>
                      <a:pPr>
                        <a:lnSpc>
                          <a:spcPct val="115000"/>
                        </a:lnSpc>
                        <a:spcAft>
                          <a:spcPts val="0"/>
                        </a:spcAft>
                      </a:pPr>
                      <a:r>
                        <a:rPr lang="es-CL" sz="1600" dirty="0">
                          <a:latin typeface="Calibri"/>
                          <a:ea typeface="Times New Roman"/>
                          <a:cs typeface="Times New Roman"/>
                        </a:rPr>
                        <a:t>2.b Corregir y prevenir las restricciones </a:t>
                      </a:r>
                      <a:r>
                        <a:rPr lang="es-CL" sz="1600" b="1" dirty="0">
                          <a:latin typeface="Calibri"/>
                          <a:ea typeface="Times New Roman"/>
                          <a:cs typeface="Times New Roman"/>
                        </a:rPr>
                        <a:t>y distorsiones comerciales en los mercados agropecuarios </a:t>
                      </a:r>
                      <a:r>
                        <a:rPr lang="es-CL" sz="1600" dirty="0">
                          <a:latin typeface="Calibri"/>
                          <a:ea typeface="Times New Roman"/>
                          <a:cs typeface="Times New Roman"/>
                        </a:rPr>
                        <a:t>mundiales, entre otras cosas mediante la eliminación paralela de todas las formas de subvenciones a las exportaciones agrícolas y todas las medidas de exportación con efectos equivalentes, de conformidad con el mandato de la Ronda de Doha para el Desarrollo</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6187">
                <a:tc>
                  <a:txBody>
                    <a:bodyPr/>
                    <a:lstStyle/>
                    <a:p>
                      <a:pPr>
                        <a:lnSpc>
                          <a:spcPct val="115000"/>
                        </a:lnSpc>
                        <a:spcAft>
                          <a:spcPts val="0"/>
                        </a:spcAft>
                      </a:pPr>
                      <a:r>
                        <a:rPr lang="es-CL" sz="1600" dirty="0">
                          <a:latin typeface="Calibri"/>
                          <a:ea typeface="Times New Roman"/>
                          <a:cs typeface="Times New Roman"/>
                        </a:rPr>
                        <a:t>2.c Adoptar medidas para asegurar el buen funcionamiento de los mercados de productos básicos alimentarios y sus derivados y facilitar el acceso oportuno a información sobre los mercados, en particular sobre las reservas de alimentos, a fin de ayudar a limitar la extrema volatilidad de los precios de los alimentos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0367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lnSpc>
                <a:spcPct val="90000"/>
              </a:lnSpc>
              <a:defRPr/>
            </a:pPr>
            <a:r>
              <a:rPr lang="es-CL" sz="2000" b="1" dirty="0">
                <a:solidFill>
                  <a:srgbClr val="00B050"/>
                </a:solidFill>
                <a:latin typeface="Verdana" pitchFamily="34" charset="0"/>
                <a:ea typeface="Verdana" pitchFamily="34" charset="0"/>
                <a:cs typeface="Verdana" pitchFamily="34" charset="0"/>
              </a:rPr>
              <a:t>Objetivo 3. Garantizar una vida sana y promover el bienestar para todos en </a:t>
            </a:r>
            <a:br>
              <a:rPr lang="es-CL" sz="2000" b="1" dirty="0">
                <a:solidFill>
                  <a:srgbClr val="00B050"/>
                </a:solidFill>
                <a:latin typeface="Verdana" pitchFamily="34" charset="0"/>
                <a:ea typeface="Verdana" pitchFamily="34" charset="0"/>
                <a:cs typeface="Verdana" pitchFamily="34" charset="0"/>
              </a:rPr>
            </a:br>
            <a:r>
              <a:rPr lang="es-CL" sz="2000" b="1" dirty="0">
                <a:solidFill>
                  <a:srgbClr val="00B050"/>
                </a:solidFill>
                <a:latin typeface="Verdana" pitchFamily="34" charset="0"/>
                <a:ea typeface="Verdana" pitchFamily="34" charset="0"/>
                <a:cs typeface="Verdana" pitchFamily="34" charset="0"/>
              </a:rPr>
              <a:t>todas las edades</a:t>
            </a:r>
          </a:p>
        </p:txBody>
      </p:sp>
      <p:pic>
        <p:nvPicPr>
          <p:cNvPr id="29698" name="Picture 2"/>
          <p:cNvPicPr>
            <a:picLocks noChangeAspect="1" noChangeArrowheads="1"/>
          </p:cNvPicPr>
          <p:nvPr/>
        </p:nvPicPr>
        <p:blipFill>
          <a:blip r:embed="rId2" cstate="print"/>
          <a:srcRect/>
          <a:stretch>
            <a:fillRect/>
          </a:stretch>
        </p:blipFill>
        <p:spPr bwMode="auto">
          <a:xfrm>
            <a:off x="467544" y="260648"/>
            <a:ext cx="1152525" cy="1224136"/>
          </a:xfrm>
          <a:prstGeom prst="rect">
            <a:avLst/>
          </a:prstGeom>
          <a:noFill/>
          <a:ln w="9525">
            <a:noFill/>
            <a:miter lim="800000"/>
            <a:headEnd/>
            <a:tailEnd/>
          </a:ln>
        </p:spPr>
      </p:pic>
      <p:graphicFrame>
        <p:nvGraphicFramePr>
          <p:cNvPr id="6" name="5 Tabla"/>
          <p:cNvGraphicFramePr>
            <a:graphicFrameLocks noGrp="1"/>
          </p:cNvGraphicFramePr>
          <p:nvPr>
            <p:extLst>
              <p:ext uri="{D42A27DB-BD31-4B8C-83A1-F6EECF244321}">
                <p14:modId xmlns:p14="http://schemas.microsoft.com/office/powerpoint/2010/main" val="2141439459"/>
              </p:ext>
            </p:extLst>
          </p:nvPr>
        </p:nvGraphicFramePr>
        <p:xfrm>
          <a:off x="467544" y="2060848"/>
          <a:ext cx="8208912" cy="4218546"/>
        </p:xfrm>
        <a:graphic>
          <a:graphicData uri="http://schemas.openxmlformats.org/drawingml/2006/table">
            <a:tbl>
              <a:tblPr/>
              <a:tblGrid>
                <a:gridCol w="8208912">
                  <a:extLst>
                    <a:ext uri="{9D8B030D-6E8A-4147-A177-3AD203B41FA5}">
                      <a16:colId xmlns:a16="http://schemas.microsoft.com/office/drawing/2014/main" val="20000"/>
                    </a:ext>
                  </a:extLst>
                </a:gridCol>
              </a:tblGrid>
              <a:tr h="468052">
                <a:tc>
                  <a:txBody>
                    <a:bodyPr/>
                    <a:lstStyle/>
                    <a:p>
                      <a:pPr algn="just">
                        <a:lnSpc>
                          <a:spcPct val="115000"/>
                        </a:lnSpc>
                        <a:spcAft>
                          <a:spcPts val="0"/>
                        </a:spcAft>
                      </a:pPr>
                      <a:r>
                        <a:rPr lang="es-CL" sz="1600" dirty="0">
                          <a:latin typeface="Calibri"/>
                          <a:ea typeface="Times New Roman"/>
                          <a:cs typeface="Times New Roman"/>
                        </a:rPr>
                        <a:t>3.1 Para 2030, reducir la tasa mundial de </a:t>
                      </a:r>
                      <a:r>
                        <a:rPr lang="es-CL" sz="1600" b="1" dirty="0">
                          <a:latin typeface="Calibri"/>
                          <a:ea typeface="Times New Roman"/>
                          <a:cs typeface="Times New Roman"/>
                        </a:rPr>
                        <a:t>mortalidad materna </a:t>
                      </a:r>
                      <a:r>
                        <a:rPr lang="es-CL" sz="1600" dirty="0">
                          <a:latin typeface="Calibri"/>
                          <a:ea typeface="Times New Roman"/>
                          <a:cs typeface="Times New Roman"/>
                        </a:rPr>
                        <a:t>a menos de 70 por cada 100.000 nacidos vivos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36104">
                <a:tc>
                  <a:txBody>
                    <a:bodyPr/>
                    <a:lstStyle/>
                    <a:p>
                      <a:pPr algn="just">
                        <a:lnSpc>
                          <a:spcPct val="115000"/>
                        </a:lnSpc>
                        <a:spcAft>
                          <a:spcPts val="0"/>
                        </a:spcAft>
                      </a:pPr>
                      <a:r>
                        <a:rPr lang="es-CL" sz="1600" dirty="0">
                          <a:latin typeface="Calibri"/>
                          <a:ea typeface="Times New Roman"/>
                          <a:cs typeface="Times New Roman"/>
                        </a:rPr>
                        <a:t>3.2 Para 2030, poner </a:t>
                      </a:r>
                      <a:r>
                        <a:rPr lang="es-CL" sz="1600" b="1" dirty="0">
                          <a:latin typeface="Calibri"/>
                          <a:ea typeface="Times New Roman"/>
                          <a:cs typeface="Times New Roman"/>
                        </a:rPr>
                        <a:t>fin a las muertes evitables de recién nacidos y de niños menores de 5 años</a:t>
                      </a:r>
                      <a:r>
                        <a:rPr lang="es-CL" sz="1600" dirty="0">
                          <a:latin typeface="Calibri"/>
                          <a:ea typeface="Times New Roman"/>
                          <a:cs typeface="Times New Roman"/>
                        </a:rPr>
                        <a:t>, logrando que todos los países intenten reducir la mortalidad neonatal al menos hasta 12 por cada 1.000 nacidos vivos, y la mortalidad de niños menores de 5 años al menos hasta 25 por cada 1.000 nacidos vivos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36104">
                <a:tc>
                  <a:txBody>
                    <a:bodyPr/>
                    <a:lstStyle/>
                    <a:p>
                      <a:pPr algn="just">
                        <a:lnSpc>
                          <a:spcPct val="115000"/>
                        </a:lnSpc>
                        <a:spcAft>
                          <a:spcPts val="0"/>
                        </a:spcAft>
                      </a:pPr>
                      <a:r>
                        <a:rPr lang="es-CL" sz="1600" dirty="0">
                          <a:latin typeface="Calibri"/>
                          <a:ea typeface="Times New Roman"/>
                          <a:cs typeface="Times New Roman"/>
                        </a:rPr>
                        <a:t>3.3 Para 2030, </a:t>
                      </a:r>
                      <a:r>
                        <a:rPr lang="es-CL" sz="1600" b="1" dirty="0">
                          <a:latin typeface="Calibri"/>
                          <a:ea typeface="Times New Roman"/>
                          <a:cs typeface="Times New Roman"/>
                        </a:rPr>
                        <a:t>poner fin a las epidemias del SIDA, la tuberculosis, la malaria y las enfermedades </a:t>
                      </a:r>
                      <a:r>
                        <a:rPr lang="es-CL" sz="1600" dirty="0">
                          <a:latin typeface="Calibri"/>
                          <a:ea typeface="Times New Roman"/>
                          <a:cs typeface="Times New Roman"/>
                        </a:rPr>
                        <a:t>tropicales desatendidas y combatir la hepatitis, las enfermedades transmitidas por el agua y otras enfermedades transmisibles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8052">
                <a:tc>
                  <a:txBody>
                    <a:bodyPr/>
                    <a:lstStyle/>
                    <a:p>
                      <a:pPr algn="just">
                        <a:lnSpc>
                          <a:spcPct val="115000"/>
                        </a:lnSpc>
                        <a:spcAft>
                          <a:spcPts val="0"/>
                        </a:spcAft>
                      </a:pPr>
                      <a:r>
                        <a:rPr lang="es-CL" sz="1600" dirty="0">
                          <a:latin typeface="Calibri"/>
                          <a:ea typeface="Times New Roman"/>
                          <a:cs typeface="Times New Roman"/>
                        </a:rPr>
                        <a:t>3.4 Para 2030, </a:t>
                      </a:r>
                      <a:r>
                        <a:rPr lang="es-CL" sz="1600" b="1" dirty="0">
                          <a:latin typeface="Calibri"/>
                          <a:ea typeface="Times New Roman"/>
                          <a:cs typeface="Times New Roman"/>
                        </a:rPr>
                        <a:t>reducir en un tercio la mortalidad prematura por enfermedades no transmisibles </a:t>
                      </a:r>
                      <a:r>
                        <a:rPr lang="es-CL" sz="1600" dirty="0">
                          <a:latin typeface="Calibri"/>
                          <a:ea typeface="Times New Roman"/>
                          <a:cs typeface="Times New Roman"/>
                        </a:rPr>
                        <a:t>mediante la prevención y el tratamiento y promover la salud mental y el bienestar</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8052">
                <a:tc>
                  <a:txBody>
                    <a:bodyPr/>
                    <a:lstStyle/>
                    <a:p>
                      <a:pPr algn="just">
                        <a:lnSpc>
                          <a:spcPct val="115000"/>
                        </a:lnSpc>
                        <a:spcAft>
                          <a:spcPts val="0"/>
                        </a:spcAft>
                      </a:pPr>
                      <a:r>
                        <a:rPr lang="es-CL" sz="1600" dirty="0">
                          <a:latin typeface="Calibri"/>
                          <a:ea typeface="Times New Roman"/>
                          <a:cs typeface="Times New Roman"/>
                        </a:rPr>
                        <a:t>3.5 Fortalecer la </a:t>
                      </a:r>
                      <a:r>
                        <a:rPr lang="es-CL" sz="1600" b="1" dirty="0">
                          <a:latin typeface="Calibri"/>
                          <a:ea typeface="Times New Roman"/>
                          <a:cs typeface="Times New Roman"/>
                        </a:rPr>
                        <a:t>prevención y el tratamiento del abuso de sustancias adictivas</a:t>
                      </a:r>
                      <a:r>
                        <a:rPr lang="es-CL" sz="1600" dirty="0">
                          <a:latin typeface="Calibri"/>
                          <a:ea typeface="Times New Roman"/>
                          <a:cs typeface="Times New Roman"/>
                        </a:rPr>
                        <a:t>, incluido el uso indebido de estupefacientes y el consumo nocivo de alcohol</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8052">
                <a:tc>
                  <a:txBody>
                    <a:bodyPr/>
                    <a:lstStyle/>
                    <a:p>
                      <a:pPr algn="just">
                        <a:lnSpc>
                          <a:spcPct val="115000"/>
                        </a:lnSpc>
                        <a:spcAft>
                          <a:spcPts val="0"/>
                        </a:spcAft>
                      </a:pPr>
                      <a:r>
                        <a:rPr lang="es-CL" sz="1600" dirty="0">
                          <a:latin typeface="Calibri"/>
                          <a:ea typeface="Times New Roman"/>
                          <a:cs typeface="Times New Roman"/>
                        </a:rPr>
                        <a:t>3.6 Para 2020, </a:t>
                      </a:r>
                      <a:r>
                        <a:rPr lang="es-CL" sz="1600" b="1" dirty="0">
                          <a:latin typeface="Calibri"/>
                          <a:ea typeface="Times New Roman"/>
                          <a:cs typeface="Times New Roman"/>
                        </a:rPr>
                        <a:t>reducir a la mitad el número de muertes y lesiones causadas por accidentes de tráfico en el mundo</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4 CuadroTexto"/>
          <p:cNvSpPr txBox="1"/>
          <p:nvPr/>
        </p:nvSpPr>
        <p:spPr>
          <a:xfrm>
            <a:off x="467544" y="1519104"/>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246968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lnSpc>
                <a:spcPct val="90000"/>
              </a:lnSpc>
              <a:defRPr/>
            </a:pPr>
            <a:r>
              <a:rPr lang="es-CL" sz="2000" b="1" dirty="0">
                <a:solidFill>
                  <a:srgbClr val="00B050"/>
                </a:solidFill>
                <a:latin typeface="Verdana" pitchFamily="34" charset="0"/>
                <a:ea typeface="Verdana" pitchFamily="34" charset="0"/>
                <a:cs typeface="Verdana" pitchFamily="34" charset="0"/>
              </a:rPr>
              <a:t>Objetivo 3. Garantizar una vida sana y promover el bienestar para todos en </a:t>
            </a:r>
            <a:br>
              <a:rPr lang="es-CL" sz="2000" b="1" dirty="0">
                <a:solidFill>
                  <a:srgbClr val="00B050"/>
                </a:solidFill>
                <a:latin typeface="Verdana" pitchFamily="34" charset="0"/>
                <a:ea typeface="Verdana" pitchFamily="34" charset="0"/>
                <a:cs typeface="Verdana" pitchFamily="34" charset="0"/>
              </a:rPr>
            </a:br>
            <a:r>
              <a:rPr lang="es-CL" sz="2000" b="1" dirty="0">
                <a:solidFill>
                  <a:srgbClr val="00B050"/>
                </a:solidFill>
                <a:latin typeface="Verdana" pitchFamily="34" charset="0"/>
                <a:ea typeface="Verdana" pitchFamily="34" charset="0"/>
                <a:cs typeface="Verdana" pitchFamily="34" charset="0"/>
              </a:rPr>
              <a:t>todas las edades</a:t>
            </a:r>
          </a:p>
        </p:txBody>
      </p:sp>
      <p:pic>
        <p:nvPicPr>
          <p:cNvPr id="29698" name="Picture 2"/>
          <p:cNvPicPr>
            <a:picLocks noChangeAspect="1" noChangeArrowheads="1"/>
          </p:cNvPicPr>
          <p:nvPr/>
        </p:nvPicPr>
        <p:blipFill>
          <a:blip r:embed="rId2" cstate="print"/>
          <a:srcRect/>
          <a:stretch>
            <a:fillRect/>
          </a:stretch>
        </p:blipFill>
        <p:spPr bwMode="auto">
          <a:xfrm>
            <a:off x="467544" y="260648"/>
            <a:ext cx="1152525" cy="1224136"/>
          </a:xfrm>
          <a:prstGeom prst="rect">
            <a:avLst/>
          </a:prstGeom>
          <a:noFill/>
          <a:ln w="9525">
            <a:noFill/>
            <a:miter lim="800000"/>
            <a:headEnd/>
            <a:tailEnd/>
          </a:ln>
        </p:spPr>
      </p:pic>
      <p:graphicFrame>
        <p:nvGraphicFramePr>
          <p:cNvPr id="5" name="4 Tabla"/>
          <p:cNvGraphicFramePr>
            <a:graphicFrameLocks noGrp="1"/>
          </p:cNvGraphicFramePr>
          <p:nvPr>
            <p:extLst>
              <p:ext uri="{D42A27DB-BD31-4B8C-83A1-F6EECF244321}">
                <p14:modId xmlns:p14="http://schemas.microsoft.com/office/powerpoint/2010/main" val="2846286565"/>
              </p:ext>
            </p:extLst>
          </p:nvPr>
        </p:nvGraphicFramePr>
        <p:xfrm>
          <a:off x="467544" y="1988840"/>
          <a:ext cx="7776864" cy="3672408"/>
        </p:xfrm>
        <a:graphic>
          <a:graphicData uri="http://schemas.openxmlformats.org/drawingml/2006/table">
            <a:tbl>
              <a:tblPr/>
              <a:tblGrid>
                <a:gridCol w="7776864">
                  <a:extLst>
                    <a:ext uri="{9D8B030D-6E8A-4147-A177-3AD203B41FA5}">
                      <a16:colId xmlns:a16="http://schemas.microsoft.com/office/drawing/2014/main" val="20000"/>
                    </a:ext>
                  </a:extLst>
                </a:gridCol>
              </a:tblGrid>
              <a:tr h="1224135">
                <a:tc>
                  <a:txBody>
                    <a:bodyPr/>
                    <a:lstStyle/>
                    <a:p>
                      <a:pPr algn="just">
                        <a:lnSpc>
                          <a:spcPct val="115000"/>
                        </a:lnSpc>
                        <a:spcAft>
                          <a:spcPts val="0"/>
                        </a:spcAft>
                      </a:pPr>
                      <a:r>
                        <a:rPr lang="es-CL" sz="1600" dirty="0">
                          <a:latin typeface="Calibri"/>
                          <a:ea typeface="Times New Roman"/>
                          <a:cs typeface="Times New Roman"/>
                        </a:rPr>
                        <a:t>3.7 Para 2030, </a:t>
                      </a:r>
                      <a:r>
                        <a:rPr lang="es-CL" sz="1600" b="1" dirty="0">
                          <a:latin typeface="Calibri"/>
                          <a:ea typeface="Times New Roman"/>
                          <a:cs typeface="Times New Roman"/>
                        </a:rPr>
                        <a:t>garantizar el acceso universal a los servicios de salud sexual y reproductiva</a:t>
                      </a:r>
                      <a:r>
                        <a:rPr lang="es-CL" sz="1600" dirty="0">
                          <a:latin typeface="Calibri"/>
                          <a:ea typeface="Times New Roman"/>
                          <a:cs typeface="Times New Roman"/>
                        </a:rPr>
                        <a:t>, incluidos los de planificación de la familia, información y educación, y la integración de la salud reproductiva en las estrategias y los programas nacionales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4135">
                <a:tc>
                  <a:txBody>
                    <a:bodyPr/>
                    <a:lstStyle/>
                    <a:p>
                      <a:pPr algn="just">
                        <a:lnSpc>
                          <a:spcPct val="115000"/>
                        </a:lnSpc>
                        <a:spcAft>
                          <a:spcPts val="0"/>
                        </a:spcAft>
                      </a:pPr>
                      <a:r>
                        <a:rPr lang="es-CL" sz="1600" dirty="0">
                          <a:latin typeface="Calibri"/>
                          <a:ea typeface="Times New Roman"/>
                          <a:cs typeface="Times New Roman"/>
                        </a:rPr>
                        <a:t>3.8 Lograr </a:t>
                      </a:r>
                      <a:r>
                        <a:rPr lang="es-CL" sz="1600" b="1" dirty="0">
                          <a:latin typeface="Calibri"/>
                          <a:ea typeface="Times New Roman"/>
                          <a:cs typeface="Times New Roman"/>
                        </a:rPr>
                        <a:t>la cobertura sanitaria universal, en particular la protección contra los riesgos financieros, </a:t>
                      </a:r>
                      <a:r>
                        <a:rPr lang="es-CL" sz="1600" dirty="0">
                          <a:latin typeface="Calibri"/>
                          <a:ea typeface="Times New Roman"/>
                          <a:cs typeface="Times New Roman"/>
                        </a:rPr>
                        <a:t>el acceso a servicios de salud esenciales de </a:t>
                      </a:r>
                      <a:r>
                        <a:rPr lang="es-CL" sz="1600" b="1" dirty="0">
                          <a:latin typeface="Calibri"/>
                          <a:ea typeface="Times New Roman"/>
                          <a:cs typeface="Times New Roman"/>
                        </a:rPr>
                        <a:t>calidad y el acceso a medicamentos </a:t>
                      </a:r>
                      <a:r>
                        <a:rPr lang="es-CL" sz="1600" dirty="0">
                          <a:latin typeface="Calibri"/>
                          <a:ea typeface="Times New Roman"/>
                          <a:cs typeface="Times New Roman"/>
                        </a:rPr>
                        <a:t>y vacunas seguros, eficaces, asequibles y de calidad para todos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12069">
                <a:tc>
                  <a:txBody>
                    <a:bodyPr/>
                    <a:lstStyle/>
                    <a:p>
                      <a:pPr algn="just">
                        <a:lnSpc>
                          <a:spcPct val="115000"/>
                        </a:lnSpc>
                        <a:spcAft>
                          <a:spcPts val="0"/>
                        </a:spcAft>
                      </a:pPr>
                      <a:r>
                        <a:rPr lang="es-CL" sz="1600" dirty="0">
                          <a:latin typeface="Calibri"/>
                          <a:ea typeface="Times New Roman"/>
                          <a:cs typeface="Times New Roman"/>
                        </a:rPr>
                        <a:t>3.9 Para 2030, </a:t>
                      </a:r>
                      <a:r>
                        <a:rPr lang="es-CL" sz="1600" b="1" dirty="0">
                          <a:latin typeface="Calibri"/>
                          <a:ea typeface="Times New Roman"/>
                          <a:cs typeface="Times New Roman"/>
                        </a:rPr>
                        <a:t>reducir sustancialmente el número de muertes </a:t>
                      </a:r>
                      <a:r>
                        <a:rPr lang="es-CL" sz="1600" dirty="0">
                          <a:latin typeface="Calibri"/>
                          <a:ea typeface="Times New Roman"/>
                          <a:cs typeface="Times New Roman"/>
                        </a:rPr>
                        <a:t>y enfermedades producidas por productos químicos peligrosos y la </a:t>
                      </a:r>
                      <a:r>
                        <a:rPr lang="es-CL" sz="1600" b="1" dirty="0">
                          <a:latin typeface="Calibri"/>
                          <a:ea typeface="Times New Roman"/>
                          <a:cs typeface="Times New Roman"/>
                        </a:rPr>
                        <a:t>contaminación del aire</a:t>
                      </a:r>
                      <a:r>
                        <a:rPr lang="es-CL" sz="1600" dirty="0">
                          <a:latin typeface="Calibri"/>
                          <a:ea typeface="Times New Roman"/>
                          <a:cs typeface="Times New Roman"/>
                        </a:rPr>
                        <a:t>, el agua y el suelo</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2069">
                <a:tc>
                  <a:txBody>
                    <a:bodyPr/>
                    <a:lstStyle/>
                    <a:p>
                      <a:pPr algn="just">
                        <a:lnSpc>
                          <a:spcPct val="115000"/>
                        </a:lnSpc>
                        <a:spcAft>
                          <a:spcPts val="0"/>
                        </a:spcAft>
                      </a:pPr>
                      <a:r>
                        <a:rPr lang="es-CL" sz="1600" b="1" dirty="0">
                          <a:latin typeface="Calibri"/>
                          <a:ea typeface="Times New Roman"/>
                          <a:cs typeface="Times New Roman"/>
                        </a:rPr>
                        <a:t>3.a</a:t>
                      </a:r>
                      <a:r>
                        <a:rPr lang="es-CL" sz="1600" dirty="0">
                          <a:latin typeface="Calibri"/>
                          <a:ea typeface="Times New Roman"/>
                          <a:cs typeface="Times New Roman"/>
                        </a:rPr>
                        <a:t> Fortalecer la aplicación del </a:t>
                      </a:r>
                      <a:r>
                        <a:rPr lang="es-CL" sz="1600" b="1" dirty="0">
                          <a:latin typeface="Calibri"/>
                          <a:ea typeface="Times New Roman"/>
                          <a:cs typeface="Times New Roman"/>
                        </a:rPr>
                        <a:t>Convenio Marco de la Organización Mundial de la Salud </a:t>
                      </a:r>
                      <a:r>
                        <a:rPr lang="es-CL" sz="1600" dirty="0">
                          <a:latin typeface="Calibri"/>
                          <a:ea typeface="Times New Roman"/>
                          <a:cs typeface="Times New Roman"/>
                        </a:rPr>
                        <a:t>para el Control del Tabaco en todos los países, según proceda</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32834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marL="1169988">
              <a:lnSpc>
                <a:spcPct val="90000"/>
              </a:lnSpc>
              <a:defRPr/>
            </a:pPr>
            <a:r>
              <a:rPr lang="es-CL" sz="2000" b="1" dirty="0">
                <a:solidFill>
                  <a:schemeClr val="accent2">
                    <a:lumMod val="60000"/>
                    <a:lumOff val="40000"/>
                  </a:schemeClr>
                </a:solidFill>
                <a:latin typeface="Verdana" pitchFamily="34" charset="0"/>
                <a:ea typeface="Verdana" pitchFamily="34" charset="0"/>
                <a:cs typeface="Verdana" pitchFamily="34" charset="0"/>
              </a:rPr>
              <a:t>Objetivo 4. Garantizar una educación inclusiva, equitativa y de calidad y promover oportunidades de aprendizaje durante toda la vida para todos</a:t>
            </a:r>
          </a:p>
        </p:txBody>
      </p:sp>
      <p:pic>
        <p:nvPicPr>
          <p:cNvPr id="32770" name="Picture 2"/>
          <p:cNvPicPr>
            <a:picLocks noChangeAspect="1" noChangeArrowheads="1"/>
          </p:cNvPicPr>
          <p:nvPr/>
        </p:nvPicPr>
        <p:blipFill>
          <a:blip r:embed="rId2" cstate="print"/>
          <a:srcRect/>
          <a:stretch>
            <a:fillRect/>
          </a:stretch>
        </p:blipFill>
        <p:spPr bwMode="auto">
          <a:xfrm>
            <a:off x="467544" y="260649"/>
            <a:ext cx="1133475" cy="1224136"/>
          </a:xfrm>
          <a:prstGeom prst="rect">
            <a:avLst/>
          </a:prstGeom>
          <a:noFill/>
          <a:ln w="9525">
            <a:noFill/>
            <a:miter lim="800000"/>
            <a:headEnd/>
            <a:tailEnd/>
          </a:ln>
        </p:spPr>
      </p:pic>
      <p:graphicFrame>
        <p:nvGraphicFramePr>
          <p:cNvPr id="5" name="4 Tabla"/>
          <p:cNvGraphicFramePr>
            <a:graphicFrameLocks noGrp="1"/>
          </p:cNvGraphicFramePr>
          <p:nvPr/>
        </p:nvGraphicFramePr>
        <p:xfrm>
          <a:off x="539552" y="1916832"/>
          <a:ext cx="8064896" cy="4248472"/>
        </p:xfrm>
        <a:graphic>
          <a:graphicData uri="http://schemas.openxmlformats.org/drawingml/2006/table">
            <a:tbl>
              <a:tblPr/>
              <a:tblGrid>
                <a:gridCol w="8064896">
                  <a:extLst>
                    <a:ext uri="{9D8B030D-6E8A-4147-A177-3AD203B41FA5}">
                      <a16:colId xmlns:a16="http://schemas.microsoft.com/office/drawing/2014/main" val="20000"/>
                    </a:ext>
                  </a:extLst>
                </a:gridCol>
              </a:tblGrid>
              <a:tr h="1062118">
                <a:tc>
                  <a:txBody>
                    <a:bodyPr/>
                    <a:lstStyle/>
                    <a:p>
                      <a:pPr algn="just">
                        <a:lnSpc>
                          <a:spcPct val="115000"/>
                        </a:lnSpc>
                        <a:spcAft>
                          <a:spcPts val="0"/>
                        </a:spcAft>
                      </a:pPr>
                      <a:r>
                        <a:rPr lang="es-CL" sz="1600" dirty="0">
                          <a:latin typeface="Calibri"/>
                          <a:ea typeface="Times New Roman"/>
                          <a:cs typeface="Times New Roman"/>
                        </a:rPr>
                        <a:t>4.1 Para 2030, velar por que </a:t>
                      </a:r>
                      <a:r>
                        <a:rPr lang="es-CL" sz="1600" b="1" dirty="0">
                          <a:latin typeface="Calibri"/>
                          <a:ea typeface="Times New Roman"/>
                          <a:cs typeface="Times New Roman"/>
                        </a:rPr>
                        <a:t>todas las niñas y todos los niños terminen los ciclos de la enseñanza primaria y secundaria, </a:t>
                      </a:r>
                      <a:r>
                        <a:rPr lang="es-CL" sz="1600" dirty="0">
                          <a:latin typeface="Calibri"/>
                          <a:ea typeface="Times New Roman"/>
                          <a:cs typeface="Times New Roman"/>
                        </a:rPr>
                        <a:t>que ha de ser gratuita, equitativa y de calidad y producir resultados escolares pertinentes y eficaces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62118">
                <a:tc>
                  <a:txBody>
                    <a:bodyPr/>
                    <a:lstStyle/>
                    <a:p>
                      <a:pPr algn="just">
                        <a:lnSpc>
                          <a:spcPct val="115000"/>
                        </a:lnSpc>
                        <a:spcAft>
                          <a:spcPts val="0"/>
                        </a:spcAft>
                      </a:pPr>
                      <a:r>
                        <a:rPr lang="es-CL" sz="1600" dirty="0">
                          <a:latin typeface="Calibri"/>
                          <a:ea typeface="Times New Roman"/>
                          <a:cs typeface="Times New Roman"/>
                        </a:rPr>
                        <a:t>4.2 Para 2030, velar por que todas las niñas y todos los niños tengan </a:t>
                      </a:r>
                      <a:r>
                        <a:rPr lang="es-CL" sz="1600" b="1" dirty="0">
                          <a:latin typeface="Calibri"/>
                          <a:ea typeface="Times New Roman"/>
                          <a:cs typeface="Times New Roman"/>
                        </a:rPr>
                        <a:t>acceso a servicios de atención y desarrollo en la primera infancia y a una enseñanza preescolar de calidad</a:t>
                      </a:r>
                      <a:r>
                        <a:rPr lang="es-CL" sz="1600" dirty="0">
                          <a:latin typeface="Calibri"/>
                          <a:ea typeface="Times New Roman"/>
                          <a:cs typeface="Times New Roman"/>
                        </a:rPr>
                        <a:t>, a fin de que estén preparados para la enseñanza primaria</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62118">
                <a:tc>
                  <a:txBody>
                    <a:bodyPr/>
                    <a:lstStyle/>
                    <a:p>
                      <a:pPr algn="just">
                        <a:lnSpc>
                          <a:spcPct val="115000"/>
                        </a:lnSpc>
                        <a:spcAft>
                          <a:spcPts val="0"/>
                        </a:spcAft>
                      </a:pPr>
                      <a:r>
                        <a:rPr lang="es-CL" sz="1600" dirty="0">
                          <a:latin typeface="Calibri"/>
                          <a:ea typeface="Times New Roman"/>
                          <a:cs typeface="Times New Roman"/>
                        </a:rPr>
                        <a:t>4.3 Para 2030, asegurar el acceso en condiciones de </a:t>
                      </a:r>
                      <a:r>
                        <a:rPr lang="es-CL" sz="1600" b="1" dirty="0">
                          <a:latin typeface="Calibri"/>
                          <a:ea typeface="Times New Roman"/>
                          <a:cs typeface="Times New Roman"/>
                        </a:rPr>
                        <a:t>igualdad para todos los hombres y las mujeres a una formación técnica, profesional y superior de calidad</a:t>
                      </a:r>
                      <a:r>
                        <a:rPr lang="es-CL" sz="1600" dirty="0">
                          <a:latin typeface="Calibri"/>
                          <a:ea typeface="Times New Roman"/>
                          <a:cs typeface="Times New Roman"/>
                        </a:rPr>
                        <a:t>, incluida la enseñanza universitaria</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62118">
                <a:tc>
                  <a:txBody>
                    <a:bodyPr/>
                    <a:lstStyle/>
                    <a:p>
                      <a:pPr algn="just">
                        <a:lnSpc>
                          <a:spcPct val="115000"/>
                        </a:lnSpc>
                        <a:spcAft>
                          <a:spcPts val="0"/>
                        </a:spcAft>
                      </a:pPr>
                      <a:r>
                        <a:rPr lang="es-CL" sz="1600" dirty="0">
                          <a:latin typeface="Calibri"/>
                          <a:ea typeface="Times New Roman"/>
                          <a:cs typeface="Times New Roman"/>
                        </a:rPr>
                        <a:t>4.4 Para 2030, aumentar sustancialmente el </a:t>
                      </a:r>
                      <a:r>
                        <a:rPr lang="es-CL" sz="1600" b="1" dirty="0">
                          <a:latin typeface="Calibri"/>
                          <a:ea typeface="Times New Roman"/>
                          <a:cs typeface="Times New Roman"/>
                        </a:rPr>
                        <a:t>número de jóvenes y adultos que tienen las competencias necesarias, en particular técnicas y profesionales</a:t>
                      </a:r>
                      <a:r>
                        <a:rPr lang="es-CL" sz="1600" dirty="0">
                          <a:latin typeface="Calibri"/>
                          <a:ea typeface="Times New Roman"/>
                          <a:cs typeface="Times New Roman"/>
                        </a:rPr>
                        <a:t>, para acceder al empleo, el trabajo decente y el emprendimiento</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5 CuadroTexto"/>
          <p:cNvSpPr txBox="1"/>
          <p:nvPr/>
        </p:nvSpPr>
        <p:spPr>
          <a:xfrm>
            <a:off x="467544" y="1496245"/>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1671624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marL="1169988">
              <a:lnSpc>
                <a:spcPct val="90000"/>
              </a:lnSpc>
              <a:defRPr/>
            </a:pPr>
            <a:r>
              <a:rPr lang="es-CL" sz="2000" b="1" dirty="0">
                <a:solidFill>
                  <a:schemeClr val="accent2">
                    <a:lumMod val="60000"/>
                    <a:lumOff val="40000"/>
                  </a:schemeClr>
                </a:solidFill>
                <a:latin typeface="Verdana" pitchFamily="34" charset="0"/>
                <a:ea typeface="Verdana" pitchFamily="34" charset="0"/>
                <a:cs typeface="Verdana" pitchFamily="34" charset="0"/>
              </a:rPr>
              <a:t>Objetivo 4. Garantizar una educación inclusiva, equitativa y de calidad y promover oportunidades de aprendizaje durante toda la vida para todos</a:t>
            </a:r>
          </a:p>
        </p:txBody>
      </p:sp>
      <p:pic>
        <p:nvPicPr>
          <p:cNvPr id="32770" name="Picture 2"/>
          <p:cNvPicPr>
            <a:picLocks noChangeAspect="1" noChangeArrowheads="1"/>
          </p:cNvPicPr>
          <p:nvPr/>
        </p:nvPicPr>
        <p:blipFill>
          <a:blip r:embed="rId2" cstate="print"/>
          <a:srcRect/>
          <a:stretch>
            <a:fillRect/>
          </a:stretch>
        </p:blipFill>
        <p:spPr bwMode="auto">
          <a:xfrm>
            <a:off x="467544" y="260649"/>
            <a:ext cx="1133475" cy="1224136"/>
          </a:xfrm>
          <a:prstGeom prst="rect">
            <a:avLst/>
          </a:prstGeom>
          <a:noFill/>
          <a:ln w="9525">
            <a:noFill/>
            <a:miter lim="800000"/>
            <a:headEnd/>
            <a:tailEnd/>
          </a:ln>
        </p:spPr>
      </p:pic>
      <p:graphicFrame>
        <p:nvGraphicFramePr>
          <p:cNvPr id="5" name="4 Tabla"/>
          <p:cNvGraphicFramePr>
            <a:graphicFrameLocks noGrp="1"/>
          </p:cNvGraphicFramePr>
          <p:nvPr/>
        </p:nvGraphicFramePr>
        <p:xfrm>
          <a:off x="467544" y="1772818"/>
          <a:ext cx="8064896" cy="4140200"/>
        </p:xfrm>
        <a:graphic>
          <a:graphicData uri="http://schemas.openxmlformats.org/drawingml/2006/table">
            <a:tbl>
              <a:tblPr/>
              <a:tblGrid>
                <a:gridCol w="8064896">
                  <a:extLst>
                    <a:ext uri="{9D8B030D-6E8A-4147-A177-3AD203B41FA5}">
                      <a16:colId xmlns:a16="http://schemas.microsoft.com/office/drawing/2014/main" val="20000"/>
                    </a:ext>
                  </a:extLst>
                </a:gridCol>
              </a:tblGrid>
              <a:tr h="499820">
                <a:tc>
                  <a:txBody>
                    <a:bodyPr/>
                    <a:lstStyle/>
                    <a:p>
                      <a:pPr algn="just">
                        <a:lnSpc>
                          <a:spcPct val="115000"/>
                        </a:lnSpc>
                        <a:spcAft>
                          <a:spcPts val="0"/>
                        </a:spcAft>
                      </a:pPr>
                      <a:r>
                        <a:rPr lang="es-CL" sz="1600" dirty="0">
                          <a:latin typeface="Calibri"/>
                          <a:ea typeface="Times New Roman"/>
                          <a:cs typeface="Times New Roman"/>
                        </a:rPr>
                        <a:t>4.5 Para 2030, </a:t>
                      </a:r>
                      <a:r>
                        <a:rPr lang="es-CL" sz="1600" b="1" dirty="0">
                          <a:latin typeface="Calibri"/>
                          <a:ea typeface="Times New Roman"/>
                          <a:cs typeface="Times New Roman"/>
                        </a:rPr>
                        <a:t>eliminar las disparidades de género en la educación </a:t>
                      </a:r>
                      <a:r>
                        <a:rPr lang="es-CL" sz="1600" dirty="0">
                          <a:latin typeface="Calibri"/>
                          <a:ea typeface="Times New Roman"/>
                          <a:cs typeface="Times New Roman"/>
                        </a:rPr>
                        <a:t>y garantizar el acceso en condiciones de igualdad de las personas vulnerables, incluidas las personas con discapacidad, los pueblos indígenas y los niños en situaciones de vulnerabilidad, a todos los niveles de la enseñanza y la formación profesional</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9820">
                <a:tc>
                  <a:txBody>
                    <a:bodyPr/>
                    <a:lstStyle/>
                    <a:p>
                      <a:pPr algn="just">
                        <a:lnSpc>
                          <a:spcPct val="115000"/>
                        </a:lnSpc>
                        <a:spcAft>
                          <a:spcPts val="0"/>
                        </a:spcAft>
                      </a:pPr>
                      <a:r>
                        <a:rPr lang="es-CL" sz="1600" dirty="0">
                          <a:latin typeface="Calibri"/>
                          <a:ea typeface="Times New Roman"/>
                          <a:cs typeface="Times New Roman"/>
                        </a:rPr>
                        <a:t>4.6 Para 2030, </a:t>
                      </a:r>
                      <a:r>
                        <a:rPr lang="es-CL" sz="1600" b="1" dirty="0">
                          <a:latin typeface="Calibri"/>
                          <a:ea typeface="Times New Roman"/>
                          <a:cs typeface="Times New Roman"/>
                        </a:rPr>
                        <a:t>garantizar</a:t>
                      </a:r>
                      <a:r>
                        <a:rPr lang="es-CL" sz="1600" dirty="0">
                          <a:latin typeface="Calibri"/>
                          <a:ea typeface="Times New Roman"/>
                          <a:cs typeface="Times New Roman"/>
                        </a:rPr>
                        <a:t> que todos los jóvenes y al menos una proporción sustancial de los adultos, tanto hombres como mujeres, tengan </a:t>
                      </a:r>
                      <a:r>
                        <a:rPr lang="es-CL" sz="1600" b="1" dirty="0">
                          <a:latin typeface="Calibri"/>
                          <a:ea typeface="Times New Roman"/>
                          <a:cs typeface="Times New Roman"/>
                        </a:rPr>
                        <a:t>competencias de lectura, escritura y aritmética</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49728">
                <a:tc>
                  <a:txBody>
                    <a:bodyPr/>
                    <a:lstStyle/>
                    <a:p>
                      <a:pPr algn="just">
                        <a:lnSpc>
                          <a:spcPct val="115000"/>
                        </a:lnSpc>
                        <a:spcAft>
                          <a:spcPts val="0"/>
                        </a:spcAft>
                      </a:pPr>
                      <a:r>
                        <a:rPr lang="es-CL" sz="1600" dirty="0">
                          <a:latin typeface="Calibri"/>
                          <a:ea typeface="Times New Roman"/>
                          <a:cs typeface="Times New Roman"/>
                        </a:rPr>
                        <a:t>4.7 Para 2030, </a:t>
                      </a:r>
                      <a:r>
                        <a:rPr lang="es-CL" sz="1600" b="1" dirty="0">
                          <a:latin typeface="Calibri"/>
                          <a:ea typeface="Times New Roman"/>
                          <a:cs typeface="Times New Roman"/>
                        </a:rPr>
                        <a:t>garantizar que todos los alumnos adquieran los conocimientos teóricos y prácticos necesarios para promover el desarrollo sostenible</a:t>
                      </a:r>
                      <a:r>
                        <a:rPr lang="es-CL" sz="1600" dirty="0">
                          <a:latin typeface="Calibri"/>
                          <a:ea typeface="Times New Roman"/>
                          <a:cs typeface="Times New Roman"/>
                        </a:rPr>
                        <a:t>, entre otras cosas mediante la educación para el desarrollo sostenible y la adopción de estilos de vida sostenibles, los derechos humanos, la igualdad entre los géneros, la promoción de una cultura de paz y no violencia, la ciudadanía mundial y la valoración de la diversidad cultural y de la contribución de la cultura al desarrollo sostenible, entre otros medios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9820">
                <a:tc>
                  <a:txBody>
                    <a:bodyPr/>
                    <a:lstStyle/>
                    <a:p>
                      <a:pPr algn="just">
                        <a:lnSpc>
                          <a:spcPct val="115000"/>
                        </a:lnSpc>
                        <a:spcAft>
                          <a:spcPts val="0"/>
                        </a:spcAft>
                      </a:pPr>
                      <a:r>
                        <a:rPr lang="es-CL" sz="1600" dirty="0">
                          <a:latin typeface="Calibri"/>
                          <a:ea typeface="Times New Roman"/>
                          <a:cs typeface="Times New Roman"/>
                        </a:rPr>
                        <a:t>4.a </a:t>
                      </a:r>
                      <a:r>
                        <a:rPr lang="es-CL" sz="1600" b="1" dirty="0">
                          <a:latin typeface="Calibri"/>
                          <a:ea typeface="Times New Roman"/>
                          <a:cs typeface="Times New Roman"/>
                        </a:rPr>
                        <a:t>Construir y adecuar instalaciones escolares que respondan a las necesidades de los niños y las personas discapacitadas y tengan en cuenta las cuestiones de género, y que ofrezcan entornos de aprendizaje seguros, no violentos, inclusivos y eficaces para todos</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24617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1169988">
              <a:lnSpc>
                <a:spcPct val="90000"/>
              </a:lnSpc>
              <a:defRPr/>
            </a:pPr>
            <a:r>
              <a:rPr lang="es-CL" sz="2000" b="1" dirty="0">
                <a:solidFill>
                  <a:srgbClr val="FF0000"/>
                </a:solidFill>
                <a:latin typeface="Verdana" pitchFamily="34" charset="0"/>
                <a:ea typeface="Verdana" pitchFamily="34" charset="0"/>
                <a:cs typeface="Verdana" pitchFamily="34" charset="0"/>
              </a:rPr>
              <a:t>Objetivo 5. Lograr la igualdad entre los géneros y empoderar a todas las mujeres y las niñas</a:t>
            </a:r>
          </a:p>
        </p:txBody>
      </p:sp>
      <p:pic>
        <p:nvPicPr>
          <p:cNvPr id="35842" name="Picture 2"/>
          <p:cNvPicPr>
            <a:picLocks noChangeAspect="1" noChangeArrowheads="1"/>
          </p:cNvPicPr>
          <p:nvPr/>
        </p:nvPicPr>
        <p:blipFill>
          <a:blip r:embed="rId2" cstate="print"/>
          <a:srcRect/>
          <a:stretch>
            <a:fillRect/>
          </a:stretch>
        </p:blipFill>
        <p:spPr bwMode="auto">
          <a:xfrm>
            <a:off x="467544" y="260649"/>
            <a:ext cx="1143000" cy="1152128"/>
          </a:xfrm>
          <a:prstGeom prst="rect">
            <a:avLst/>
          </a:prstGeom>
          <a:noFill/>
          <a:ln w="9525">
            <a:noFill/>
            <a:miter lim="800000"/>
            <a:headEnd/>
            <a:tailEnd/>
          </a:ln>
        </p:spPr>
      </p:pic>
      <p:graphicFrame>
        <p:nvGraphicFramePr>
          <p:cNvPr id="5" name="4 Tabla"/>
          <p:cNvGraphicFramePr>
            <a:graphicFrameLocks noGrp="1"/>
          </p:cNvGraphicFramePr>
          <p:nvPr>
            <p:extLst>
              <p:ext uri="{D42A27DB-BD31-4B8C-83A1-F6EECF244321}">
                <p14:modId xmlns:p14="http://schemas.microsoft.com/office/powerpoint/2010/main" val="2279004093"/>
              </p:ext>
            </p:extLst>
          </p:nvPr>
        </p:nvGraphicFramePr>
        <p:xfrm>
          <a:off x="395536" y="1772813"/>
          <a:ext cx="8352928" cy="4392490"/>
        </p:xfrm>
        <a:graphic>
          <a:graphicData uri="http://schemas.openxmlformats.org/drawingml/2006/table">
            <a:tbl>
              <a:tblPr/>
              <a:tblGrid>
                <a:gridCol w="8352928">
                  <a:extLst>
                    <a:ext uri="{9D8B030D-6E8A-4147-A177-3AD203B41FA5}">
                      <a16:colId xmlns:a16="http://schemas.microsoft.com/office/drawing/2014/main" val="20000"/>
                    </a:ext>
                  </a:extLst>
                </a:gridCol>
              </a:tblGrid>
              <a:tr h="926856">
                <a:tc>
                  <a:txBody>
                    <a:bodyPr/>
                    <a:lstStyle/>
                    <a:p>
                      <a:pPr>
                        <a:lnSpc>
                          <a:spcPct val="115000"/>
                        </a:lnSpc>
                        <a:spcAft>
                          <a:spcPts val="0"/>
                        </a:spcAft>
                      </a:pPr>
                      <a:r>
                        <a:rPr lang="es-CL" sz="1600" dirty="0">
                          <a:latin typeface="Calibri"/>
                          <a:ea typeface="Times New Roman"/>
                          <a:cs typeface="Times New Roman"/>
                        </a:rPr>
                        <a:t>5.1 Poner fin a </a:t>
                      </a:r>
                      <a:r>
                        <a:rPr lang="es-CL" sz="1600" b="1" dirty="0">
                          <a:latin typeface="Calibri"/>
                          <a:ea typeface="Times New Roman"/>
                          <a:cs typeface="Times New Roman"/>
                        </a:rPr>
                        <a:t>todas las formas de discriminación contra todas las mujeres y las niñas e</a:t>
                      </a:r>
                      <a:r>
                        <a:rPr lang="es-CL" sz="1600" dirty="0">
                          <a:latin typeface="Calibri"/>
                          <a:ea typeface="Times New Roman"/>
                          <a:cs typeface="Times New Roman"/>
                        </a:rPr>
                        <a:t>n todo el mundo</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6856">
                <a:tc>
                  <a:txBody>
                    <a:bodyPr/>
                    <a:lstStyle/>
                    <a:p>
                      <a:pPr>
                        <a:lnSpc>
                          <a:spcPct val="115000"/>
                        </a:lnSpc>
                        <a:spcAft>
                          <a:spcPts val="0"/>
                        </a:spcAft>
                      </a:pPr>
                      <a:r>
                        <a:rPr lang="es-CL" sz="1600" dirty="0">
                          <a:latin typeface="Calibri"/>
                          <a:ea typeface="Times New Roman"/>
                          <a:cs typeface="Times New Roman"/>
                        </a:rPr>
                        <a:t>5.2 </a:t>
                      </a:r>
                      <a:r>
                        <a:rPr lang="es-CL" sz="1600" b="1" dirty="0">
                          <a:latin typeface="Calibri"/>
                          <a:ea typeface="Times New Roman"/>
                          <a:cs typeface="Times New Roman"/>
                        </a:rPr>
                        <a:t>Eliminar todas las formas de violencia contra todas las mujeres y las niñas </a:t>
                      </a:r>
                      <a:r>
                        <a:rPr lang="es-CL" sz="1600" dirty="0">
                          <a:latin typeface="Calibri"/>
                          <a:ea typeface="Times New Roman"/>
                          <a:cs typeface="Times New Roman"/>
                        </a:rPr>
                        <a:t>en los ámbitos público y privado, incluidas la trata y la explotación sexual y otros tipos de explotación</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26856">
                <a:tc>
                  <a:txBody>
                    <a:bodyPr/>
                    <a:lstStyle/>
                    <a:p>
                      <a:pPr>
                        <a:lnSpc>
                          <a:spcPct val="115000"/>
                        </a:lnSpc>
                        <a:spcAft>
                          <a:spcPts val="0"/>
                        </a:spcAft>
                      </a:pPr>
                      <a:r>
                        <a:rPr lang="es-CL" sz="1600" dirty="0">
                          <a:latin typeface="Calibri"/>
                          <a:ea typeface="Times New Roman"/>
                          <a:cs typeface="Times New Roman"/>
                        </a:rPr>
                        <a:t>5.3 </a:t>
                      </a:r>
                      <a:r>
                        <a:rPr lang="es-CL" sz="1600" b="1" dirty="0">
                          <a:latin typeface="Calibri"/>
                          <a:ea typeface="Times New Roman"/>
                          <a:cs typeface="Times New Roman"/>
                        </a:rPr>
                        <a:t>Eliminar todas las prácticas nocivas</a:t>
                      </a:r>
                      <a:r>
                        <a:rPr lang="es-CL" sz="1600" dirty="0">
                          <a:latin typeface="Calibri"/>
                          <a:ea typeface="Times New Roman"/>
                          <a:cs typeface="Times New Roman"/>
                        </a:rPr>
                        <a:t>, como </a:t>
                      </a:r>
                      <a:r>
                        <a:rPr lang="es-CL" sz="1600" b="1" dirty="0">
                          <a:latin typeface="Calibri"/>
                          <a:ea typeface="Times New Roman"/>
                          <a:cs typeface="Times New Roman"/>
                        </a:rPr>
                        <a:t>el matrimonio infantil</a:t>
                      </a:r>
                      <a:r>
                        <a:rPr lang="es-CL" sz="1600" dirty="0">
                          <a:latin typeface="Calibri"/>
                          <a:ea typeface="Times New Roman"/>
                          <a:cs typeface="Times New Roman"/>
                        </a:rPr>
                        <a:t>, precoz y forzado y la mutilación genital femenina</a:t>
                      </a: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11922">
                <a:tc>
                  <a:txBody>
                    <a:bodyPr/>
                    <a:lstStyle/>
                    <a:p>
                      <a:pPr>
                        <a:spcAft>
                          <a:spcPts val="0"/>
                        </a:spcAft>
                      </a:pPr>
                      <a:r>
                        <a:rPr lang="es-CL" sz="1600" dirty="0">
                          <a:solidFill>
                            <a:srgbClr val="000000"/>
                          </a:solidFill>
                          <a:latin typeface="Calibri"/>
                          <a:ea typeface="Times New Roman"/>
                          <a:cs typeface="Times New Roman"/>
                        </a:rPr>
                        <a:t>5.4 </a:t>
                      </a:r>
                      <a:r>
                        <a:rPr lang="es-CL" sz="1600" b="1" dirty="0">
                          <a:solidFill>
                            <a:srgbClr val="000000"/>
                          </a:solidFill>
                          <a:latin typeface="Calibri"/>
                          <a:ea typeface="Times New Roman"/>
                          <a:cs typeface="Times New Roman"/>
                        </a:rPr>
                        <a:t>Reconocer y valorar los cuidados no remunerados y el trabajo doméstico no remunerado mediante la prestación de servicios públicos, la provisión de i</a:t>
                      </a:r>
                      <a:r>
                        <a:rPr lang="es-CL" sz="1600" b="0" dirty="0">
                          <a:solidFill>
                            <a:srgbClr val="000000"/>
                          </a:solidFill>
                          <a:latin typeface="Calibri"/>
                          <a:ea typeface="Times New Roman"/>
                          <a:cs typeface="Times New Roman"/>
                        </a:rPr>
                        <a:t>nfraestructuras</a:t>
                      </a:r>
                      <a:r>
                        <a:rPr lang="es-CL" sz="1600" dirty="0">
                          <a:solidFill>
                            <a:srgbClr val="000000"/>
                          </a:solidFill>
                          <a:latin typeface="Calibri"/>
                          <a:ea typeface="Times New Roman"/>
                          <a:cs typeface="Times New Roman"/>
                        </a:rPr>
                        <a:t> y la formulación de políticas de protección social, así como mediante la promoción de la responsabilidad compartida en el hogar y la familia, según proceda en cada país</a:t>
                      </a:r>
                      <a:endParaRPr lang="es-CL" sz="1600" dirty="0">
                        <a:solidFill>
                          <a:srgbClr val="000000"/>
                        </a:solidFill>
                        <a:latin typeface="Times New Roman"/>
                        <a:ea typeface="Times New Roman"/>
                        <a:cs typeface="Times New Roman"/>
                      </a:endParaRPr>
                    </a:p>
                  </a:txBody>
                  <a:tcPr marL="43098" marR="430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5 CuadroTexto"/>
          <p:cNvSpPr txBox="1"/>
          <p:nvPr/>
        </p:nvSpPr>
        <p:spPr>
          <a:xfrm>
            <a:off x="467544" y="1412777"/>
            <a:ext cx="847668" cy="369332"/>
          </a:xfrm>
          <a:prstGeom prst="rect">
            <a:avLst/>
          </a:prstGeom>
          <a:noFill/>
        </p:spPr>
        <p:txBody>
          <a:bodyPr wrap="none" rtlCol="0">
            <a:spAutoFit/>
          </a:bodyPr>
          <a:lstStyle/>
          <a:p>
            <a:r>
              <a:rPr lang="es-CL" b="1" dirty="0">
                <a:solidFill>
                  <a:srgbClr val="0070C0"/>
                </a:solidFill>
              </a:rPr>
              <a:t>Metas:</a:t>
            </a:r>
          </a:p>
        </p:txBody>
      </p:sp>
    </p:spTree>
    <p:extLst>
      <p:ext uri="{BB962C8B-B14F-4D97-AF65-F5344CB8AC3E}">
        <p14:creationId xmlns:p14="http://schemas.microsoft.com/office/powerpoint/2010/main" val="31734699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7482</Words>
  <Application>Microsoft Office PowerPoint</Application>
  <PresentationFormat>Presentación en pantalla (4:3)</PresentationFormat>
  <Paragraphs>267</Paragraphs>
  <Slides>32</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Arabic Typesetting</vt:lpstr>
      <vt:lpstr>Arial</vt:lpstr>
      <vt:lpstr>Calibri</vt:lpstr>
      <vt:lpstr>Times New Roman</vt:lpstr>
      <vt:lpstr>Verdana</vt:lpstr>
      <vt:lpstr>Tema de Office</vt:lpstr>
      <vt:lpstr>Presentación de PowerPoint</vt:lpstr>
      <vt:lpstr>Presentación de PowerPoint</vt:lpstr>
      <vt:lpstr>Objetivo 2. Poner fin al hambre, lograr la seguridad alimentaria y la mejora de la nutrición y promover la agricultura sostenible</vt:lpstr>
      <vt:lpstr>Objetivo 2. Poner fin al hambre, lograr la seguridad alimentaria y la mejora de la nutrición y promover la agricultura sostenible</vt:lpstr>
      <vt:lpstr>Objetivo 3. Garantizar una vida sana y promover el bienestar para todos en  todas las edades</vt:lpstr>
      <vt:lpstr>Objetivo 3. Garantizar una vida sana y promover el bienestar para todos en  todas las edades</vt:lpstr>
      <vt:lpstr>Objetivo 4. Garantizar una educación inclusiva, equitativa y de calidad y promover oportunidades de aprendizaje durante toda la vida para todos</vt:lpstr>
      <vt:lpstr>Objetivo 4. Garantizar una educación inclusiva, equitativa y de calidad y promover oportunidades de aprendizaje durante toda la vida para todos</vt:lpstr>
      <vt:lpstr>Objetivo 5. Lograr la igualdad entre los géneros y empoderar a todas las mujeres y las niñas</vt:lpstr>
      <vt:lpstr>Objetivo 5. Lograr la igualdad entre los géneros y empoderar a todas las mujeres y las niñas</vt:lpstr>
      <vt:lpstr>Presentación de PowerPoint</vt:lpstr>
      <vt:lpstr>Presentación de PowerPoint</vt:lpstr>
      <vt:lpstr>Objetivo 8. Promover el crecimiento económico sostenido, inclusivo y sostenible, el empleo pleno y productivo y el trabajo decente para todo</vt:lpstr>
      <vt:lpstr> Objetivo 8. Promover el crecimiento económico sostenido, inclusivo y sostenible, el empleo pleno y productivo y el trabajo decente para todo </vt:lpstr>
      <vt:lpstr>Objetivo 9. Construir infraestructuras resilientes, promover la industrialización inclusiva y sostenible y fomentar la innovación</vt:lpstr>
      <vt:lpstr>Objetivo 9. Construir infraestructuras resilientes, promover la industrialización inclusiva y sostenible y fomentar la innovación</vt:lpstr>
      <vt:lpstr>Objetivo 10. Reducir la desigualdad en y entre los países</vt:lpstr>
      <vt:lpstr>Objetivo 10. Reducir la desigualdad en y entre los países</vt:lpstr>
      <vt:lpstr>Presentación de PowerPoint</vt:lpstr>
      <vt:lpstr>Presentación de PowerPoint</vt:lpstr>
      <vt:lpstr>Presentación de PowerPoint</vt:lpstr>
      <vt:lpstr>Objetivo 13. Adoptar medidas urgentes para combatir el cambio climático y sus efectos*</vt:lpstr>
      <vt:lpstr>Presentación de PowerPoint</vt:lpstr>
      <vt:lpstr>Presentación de PowerPoint</vt:lpstr>
      <vt:lpstr>Presentación de PowerPoint</vt:lpstr>
      <vt:lpstr>Presentación de PowerPoint</vt:lpstr>
      <vt:lpstr>Objetivo 16. Promover sociedades pacíficas e inclusivas para el desarrollo sostenible, facilitar el acceso a la justicia para todos y crear instituciones eficaces, responsables e inclusivas a todos los niveles</vt:lpstr>
      <vt:lpstr>Objetivo 16. Promover sociedades pacíficas e inclusivas para el desarrollo sostenible, facilitar el acceso a la justicia para todos y crear instituciones eficaces, responsables e inclusivas a todos los niveles</vt:lpstr>
      <vt:lpstr>Objetivo 17. Fortalecer los medios de ejecución y revitalizar la Alianza Mundial para el  Desarrollo Sostenible</vt:lpstr>
      <vt:lpstr>Objetivo 17. Fortalecer los medios de ejecución y revitalizar la Alianza Mundial para el  Desarrollo Sostenible</vt:lpstr>
      <vt:lpstr>Objetivo 17. Fortalecer los medios de ejecución y revitalizar la Alianza Mundial para el  Desarrollo Sostenible</vt:lpstr>
      <vt:lpstr>Objetivo 17. Fortalecer los medios de ejecución y revitalizar la Alianza Mundial para el  Desarrollo Sostenible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isalinas</dc:creator>
  <cp:lastModifiedBy>Cristian Madrid Lopez</cp:lastModifiedBy>
  <cp:revision>6</cp:revision>
  <cp:lastPrinted>2016-12-21T12:50:50Z</cp:lastPrinted>
  <dcterms:created xsi:type="dcterms:W3CDTF">2016-12-21T12:21:53Z</dcterms:created>
  <dcterms:modified xsi:type="dcterms:W3CDTF">2023-01-10T15:32:07Z</dcterms:modified>
</cp:coreProperties>
</file>